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2" r:id="rId3"/>
    <p:sldMasterId id="2147483654" r:id="rId4"/>
  </p:sldMasterIdLst>
  <p:notesMasterIdLst>
    <p:notesMasterId r:id="rId16"/>
  </p:notesMasterIdLst>
  <p:handoutMasterIdLst>
    <p:handoutMasterId r:id="rId17"/>
  </p:handoutMasterIdLst>
  <p:sldIdLst>
    <p:sldId id="428" r:id="rId5"/>
    <p:sldId id="431" r:id="rId6"/>
    <p:sldId id="436" r:id="rId7"/>
    <p:sldId id="435" r:id="rId8"/>
    <p:sldId id="437" r:id="rId9"/>
    <p:sldId id="438" r:id="rId10"/>
    <p:sldId id="439" r:id="rId11"/>
    <p:sldId id="440" r:id="rId12"/>
    <p:sldId id="441" r:id="rId13"/>
    <p:sldId id="442" r:id="rId14"/>
    <p:sldId id="364" r:id="rId15"/>
  </p:sldIdLst>
  <p:sldSz cx="12195175" cy="6859588"/>
  <p:notesSz cx="6858000" cy="9144000"/>
  <p:custDataLst>
    <p:tags r:id="rId18"/>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0" userDrawn="1">
          <p15:clr>
            <a:srgbClr val="A4A3A4"/>
          </p15:clr>
        </p15:guide>
        <p15:guide id="2" pos="7280" userDrawn="1">
          <p15:clr>
            <a:srgbClr val="A4A3A4"/>
          </p15:clr>
        </p15:guide>
        <p15:guide id="3" orient="horz" pos="4082" userDrawn="1">
          <p15:clr>
            <a:srgbClr val="A4A3A4"/>
          </p15:clr>
        </p15:guide>
        <p15:guide id="4" orient="horz" pos="368" userDrawn="1">
          <p15:clr>
            <a:srgbClr val="A4A3A4"/>
          </p15:clr>
        </p15:guide>
        <p15:guide id="5" pos="350" userDrawn="1">
          <p15:clr>
            <a:srgbClr val="A4A3A4"/>
          </p15:clr>
        </p15:guide>
        <p15:guide id="6" pos="106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9EE"/>
    <a:srgbClr val="CADAEB"/>
    <a:srgbClr val="808080"/>
    <a:srgbClr val="595959"/>
    <a:srgbClr val="0B48C2"/>
    <a:srgbClr val="333333"/>
    <a:srgbClr val="FFFFFF"/>
    <a:srgbClr val="000000"/>
    <a:srgbClr val="E9ECF5"/>
    <a:srgbClr val="646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7297" autoAdjust="0"/>
  </p:normalViewPr>
  <p:slideViewPr>
    <p:cSldViewPr showGuides="1">
      <p:cViewPr varScale="1">
        <p:scale>
          <a:sx n="118" d="100"/>
          <a:sy n="118" d="100"/>
        </p:scale>
        <p:origin x="108" y="234"/>
      </p:cViewPr>
      <p:guideLst>
        <p:guide orient="horz" pos="800"/>
        <p:guide pos="7280"/>
        <p:guide orient="horz" pos="4082"/>
        <p:guide orient="horz" pos="368"/>
        <p:guide pos="350"/>
        <p:guide pos="1066"/>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6" d="100"/>
          <a:sy n="86" d="100"/>
        </p:scale>
        <p:origin x="3864" y="96"/>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D9EADB-D738-41DE-82C2-613870329D75}" type="datetimeFigureOut">
              <a:rPr lang="zh-CN" altLang="en-US" smtClean="0"/>
              <a:t>2024/11/21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AB2631-A687-46DF-8C64-2710F50A65D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2CB87-8C46-41C1-A31D-0ADE495C0BFF}" type="datetimeFigureOut">
              <a:rPr lang="zh-CN" altLang="en-US" smtClean="0"/>
              <a:t>2024/11/21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B0FBD-8D7B-47F6-94EC-D7415641F23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GB" altLang="zh-CN" dirty="0"/>
              <a:t>https://</a:t>
            </a:r>
            <a:r>
              <a:rPr kumimoji="1" lang="en-GB" altLang="zh-CN" dirty="0" err="1"/>
              <a:t>www.pexels.com</a:t>
            </a:r>
            <a:r>
              <a:rPr kumimoji="1" lang="en-GB" altLang="zh-CN" dirty="0"/>
              <a:t>/</a:t>
            </a:r>
            <a:r>
              <a:rPr kumimoji="1" lang="en-GB" altLang="zh-CN" dirty="0" err="1"/>
              <a:t>zh-tw</a:t>
            </a:r>
            <a:r>
              <a:rPr kumimoji="1" lang="en-GB" altLang="zh-CN" dirty="0"/>
              <a:t>/photo/747101/</a:t>
            </a:r>
          </a:p>
          <a:p>
            <a:r>
              <a:rPr kumimoji="1" lang="en-GB" altLang="zh-CN" dirty="0"/>
              <a:t>https://</a:t>
            </a:r>
            <a:r>
              <a:rPr kumimoji="1" lang="en-GB" altLang="zh-CN" dirty="0" err="1"/>
              <a:t>www.pexels.com</a:t>
            </a:r>
            <a:r>
              <a:rPr kumimoji="1" lang="en-GB" altLang="zh-CN" dirty="0"/>
              <a:t>/</a:t>
            </a:r>
            <a:r>
              <a:rPr kumimoji="1" lang="en-GB" altLang="zh-CN" dirty="0" err="1"/>
              <a:t>zh-tw</a:t>
            </a:r>
            <a:r>
              <a:rPr kumimoji="1" lang="en-GB" altLang="zh-CN" dirty="0"/>
              <a:t>/photo/240572/</a:t>
            </a:r>
            <a:endParaRPr kumimoji="1" lang="zh-CN" altLang="en-US" dirty="0"/>
          </a:p>
        </p:txBody>
      </p:sp>
      <p:sp>
        <p:nvSpPr>
          <p:cNvPr id="4" name="灯片编号占位符 3"/>
          <p:cNvSpPr>
            <a:spLocks noGrp="1"/>
          </p:cNvSpPr>
          <p:nvPr>
            <p:ph type="sldNum" sz="quarter" idx="5"/>
          </p:nvPr>
        </p:nvSpPr>
        <p:spPr/>
        <p:txBody>
          <a:bodyPr/>
          <a:lstStyle/>
          <a:p>
            <a:fld id="{B4A13B2D-356E-AC41-A9F2-9AF187080476}"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53E10-036B-DCD0-88D1-8739D755E8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E54760-F8ED-32B1-1B17-70A684FA5584}"/>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8FABF16A-0376-6147-6CBC-D7D52CE6EECB}"/>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9300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7A29-5DA4-C2B1-5806-3147F7E3A0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A7FC05-7202-B46C-3C7F-76027DC304A6}"/>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A345ACD9-DBBF-FA33-6FAC-39D6B6CDF3A2}"/>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003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2A94-9596-A9D5-EAC7-B47B28828C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AF39FC-F531-AC0A-E2A5-368B4A33AA83}"/>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ECAAB9AA-ABE5-3559-41A2-FE68C2CC18C6}"/>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3631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71F0E-367B-9FB4-494D-0A5E29CD7B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07089C-03CB-F628-578C-3E2FC0E9DBA6}"/>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EAE1DAF-D2B1-3300-88BA-D2602AAE26CE}"/>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379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8659-D2E1-B331-1942-19D69169FFE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67BEFD-1272-93AB-F7D7-4E0E389C7559}"/>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E911F5E4-658D-73C9-EF46-9A54DAF2C336}"/>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965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E899A-7C82-E572-E43A-1D714D26C3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78A4F2-6B7A-A4C8-8DA6-F81BA9A96046}"/>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0557A21A-9AFE-1401-80F1-35119471D6C2}"/>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0997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7EF8-2D2A-F9E1-D019-D3D2F5D7BC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744AAB-D966-B6B0-9617-80CD909CDA29}"/>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67BA0413-32D7-08BB-B768-09A8284DD528}"/>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6650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9298-0360-1C8E-B69D-B7FD53383F1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408F10-1EEA-004F-0669-02DC1C9C0850}"/>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F5023F42-0808-CB54-F170-35647C031DE7}"/>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4256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E9EC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0007" y="457285"/>
            <a:ext cx="3933261" cy="1600496"/>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4538" y="987608"/>
            <a:ext cx="6173807" cy="4874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0007" y="2057781"/>
            <a:ext cx="3933261" cy="3812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9435" indent="0">
              <a:buNone/>
              <a:defRPr sz="1000"/>
            </a:lvl5pPr>
            <a:lvl6pPr marL="2286635" indent="0">
              <a:buNone/>
              <a:defRPr sz="1000"/>
            </a:lvl6pPr>
            <a:lvl7pPr marL="2743835" indent="0">
              <a:buNone/>
              <a:defRPr sz="1000"/>
            </a:lvl7pPr>
            <a:lvl8pPr marL="3201035" indent="0">
              <a:buNone/>
              <a:defRPr sz="1000"/>
            </a:lvl8pPr>
            <a:lvl9pPr marL="3658235"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0007" y="457285"/>
            <a:ext cx="3933261" cy="1600496"/>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4538" y="987608"/>
            <a:ext cx="6173807" cy="487452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0007" y="2057781"/>
            <a:ext cx="3933261" cy="3812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9435" indent="0">
              <a:buNone/>
              <a:defRPr sz="1000"/>
            </a:lvl5pPr>
            <a:lvl6pPr marL="2286635" indent="0">
              <a:buNone/>
              <a:defRPr sz="1000"/>
            </a:lvl6pPr>
            <a:lvl7pPr marL="2743835" indent="0">
              <a:buNone/>
              <a:defRPr sz="1000"/>
            </a:lvl7pPr>
            <a:lvl8pPr marL="3201035" indent="0">
              <a:buNone/>
              <a:defRPr sz="1000"/>
            </a:lvl8pPr>
            <a:lvl9pPr marL="3658235"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365193"/>
            <a:ext cx="2629585" cy="581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418" y="365193"/>
            <a:ext cx="7736314" cy="581291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DD46DE-D88A-49C6-BB32-58BAC588452A}" type="datetimeFigureOut">
              <a:rPr lang="zh-CN" altLang="en-US" smtClean="0"/>
              <a:t>2024/11/21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8881BF-D5BC-4566-AA18-E60A533CD65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397" y="1122571"/>
            <a:ext cx="9146381" cy="2388042"/>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397" y="3602704"/>
            <a:ext cx="9146381" cy="16560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9435" indent="0" algn="ctr">
              <a:buNone/>
              <a:defRPr sz="1600"/>
            </a:lvl5pPr>
            <a:lvl6pPr marL="2286635"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2067" y="1710055"/>
            <a:ext cx="10518338" cy="2853266"/>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2067" y="4590314"/>
            <a:ext cx="10518338" cy="150046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9435" indent="0">
              <a:buNone/>
              <a:defRPr sz="1600">
                <a:solidFill>
                  <a:schemeClr val="tx1">
                    <a:tint val="75000"/>
                  </a:schemeClr>
                </a:solidFill>
              </a:defRPr>
            </a:lvl5pPr>
            <a:lvl6pPr marL="2286635"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418" y="1825963"/>
            <a:ext cx="5182949" cy="435214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3807" y="1825963"/>
            <a:ext cx="5182949" cy="435214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40007" y="365193"/>
            <a:ext cx="10518338" cy="132580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40008" y="1681474"/>
            <a:ext cx="5159130" cy="8240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0008" y="2505539"/>
            <a:ext cx="5159130" cy="368527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3807" y="1681474"/>
            <a:ext cx="5184538" cy="8240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3807" y="2505539"/>
            <a:ext cx="5184538" cy="368527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60F4BA8-ACD9-764E-B993-A517DA9ADABB}" type="datetimeFigureOut">
              <a:rPr kumimoji="1" lang="zh-CN" altLang="en-US" smtClean="0"/>
              <a:t>2024/11/21</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FFA47A2B-BDD0-3346-A6CF-43438B678184}"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E9ECF5"/>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4.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Lst>
  <p:txStyles>
    <p:titleStyle>
      <a:lvl1pPr algn="ctr" defTabSz="1219200" rtl="0" eaLnBrk="1" latinLnBrk="0" hangingPunct="1">
        <a:spcBef>
          <a:spcPct val="0"/>
        </a:spcBef>
        <a:buNone/>
        <a:defRPr sz="5900" kern="1200">
          <a:solidFill>
            <a:schemeClr val="bg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bg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bg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3pPr>
      <a:lvl4pPr marL="2134235" indent="-304800" algn="l" defTabSz="1219200" rtl="0" eaLnBrk="1" latinLnBrk="0" hangingPunct="1">
        <a:spcBef>
          <a:spcPct val="20000"/>
        </a:spcBef>
        <a:buFont typeface="Arial" panose="020B0604020202020204" pitchFamily="34" charset="0"/>
        <a:buChar char="–"/>
        <a:defRPr sz="2700" kern="1200">
          <a:solidFill>
            <a:schemeClr val="bg1"/>
          </a:solidFill>
          <a:latin typeface="+mn-lt"/>
          <a:ea typeface="+mn-ea"/>
          <a:cs typeface="+mn-cs"/>
        </a:defRPr>
      </a:lvl4pPr>
      <a:lvl5pPr marL="2743835" indent="-304800" algn="l" defTabSz="1219200" rtl="0" eaLnBrk="1" latinLnBrk="0" hangingPunct="1">
        <a:spcBef>
          <a:spcPct val="20000"/>
        </a:spcBef>
        <a:buFont typeface="Arial" panose="020B0604020202020204" pitchFamily="34" charset="0"/>
        <a:buChar char="»"/>
        <a:defRPr sz="2700" kern="1200">
          <a:solidFill>
            <a:schemeClr val="bg1"/>
          </a:solidFill>
          <a:latin typeface="+mn-lt"/>
          <a:ea typeface="+mn-ea"/>
          <a:cs typeface="+mn-cs"/>
        </a:defRPr>
      </a:lvl5pPr>
      <a:lvl6pPr marL="33534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0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6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28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13" y="2382"/>
            <a:ext cx="12174426" cy="6854825"/>
          </a:xfrm>
          <a:prstGeom prst="rect">
            <a:avLst/>
          </a:prstGeom>
        </p:spPr>
      </p:pic>
    </p:spTree>
  </p:cSld>
  <p:clrMap bg1="lt1" tx1="dk1" bg2="lt2" tx2="dk2" accent1="accent1" accent2="accent2" accent3="accent3" accent4="accent4" accent5="accent5" accent6="accent6" hlink="hlink" folHlink="folHlink"/>
  <p:txStyles>
    <p:titleStyle>
      <a:lvl1pPr algn="ctr" defTabSz="1219200" rtl="0" eaLnBrk="1" latinLnBrk="0" hangingPunct="1">
        <a:spcBef>
          <a:spcPct val="0"/>
        </a:spcBef>
        <a:buNone/>
        <a:defRPr sz="5900" kern="1200">
          <a:solidFill>
            <a:schemeClr val="bg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bg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bg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3pPr>
      <a:lvl4pPr marL="2134235" indent="-304800" algn="l" defTabSz="1219200" rtl="0" eaLnBrk="1" latinLnBrk="0" hangingPunct="1">
        <a:spcBef>
          <a:spcPct val="20000"/>
        </a:spcBef>
        <a:buFont typeface="Arial" panose="020B0604020202020204" pitchFamily="34" charset="0"/>
        <a:buChar char="–"/>
        <a:defRPr sz="2700" kern="1200">
          <a:solidFill>
            <a:schemeClr val="bg1"/>
          </a:solidFill>
          <a:latin typeface="+mn-lt"/>
          <a:ea typeface="+mn-ea"/>
          <a:cs typeface="+mn-cs"/>
        </a:defRPr>
      </a:lvl4pPr>
      <a:lvl5pPr marL="2743835" indent="-304800" algn="l" defTabSz="1219200" rtl="0" eaLnBrk="1" latinLnBrk="0" hangingPunct="1">
        <a:spcBef>
          <a:spcPct val="20000"/>
        </a:spcBef>
        <a:buFont typeface="Arial" panose="020B0604020202020204" pitchFamily="34" charset="0"/>
        <a:buChar char="»"/>
        <a:defRPr sz="2700" kern="1200">
          <a:solidFill>
            <a:schemeClr val="bg1"/>
          </a:solidFill>
          <a:latin typeface="+mn-lt"/>
          <a:ea typeface="+mn-ea"/>
          <a:cs typeface="+mn-cs"/>
        </a:defRPr>
      </a:lvl5pPr>
      <a:lvl6pPr marL="33534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0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6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28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807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877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8775" cy="435292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D46DE-D88A-49C6-BB32-58BAC588452A}" type="datetimeFigureOut">
              <a:rPr lang="zh-CN" altLang="en-US" smtClean="0"/>
              <a:t>2024/11/21</a:t>
            </a:fld>
            <a:endParaRPr lang="zh-CN" altLang="en-US"/>
          </a:p>
        </p:txBody>
      </p:sp>
      <p:sp>
        <p:nvSpPr>
          <p:cNvPr id="5" name="页脚占位符 4"/>
          <p:cNvSpPr>
            <a:spLocks noGrp="1"/>
          </p:cNvSpPr>
          <p:nvPr>
            <p:ph type="ftr" sz="quarter" idx="3"/>
          </p:nvPr>
        </p:nvSpPr>
        <p:spPr>
          <a:xfrm>
            <a:off x="4040188" y="63579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188"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881BF-D5BC-4566-AA18-E60A533CD65D}" type="slidenum">
              <a:rPr lang="zh-CN" altLang="en-US" smtClean="0"/>
              <a:t>‹#›</a:t>
            </a:fld>
            <a:endParaRPr lang="zh-CN" altLang="en-US"/>
          </a:p>
        </p:txBody>
      </p:sp>
      <p:pic>
        <p:nvPicPr>
          <p:cNvPr id="7"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86" r="286" b="174"/>
          <a:stretch>
            <a:fillRect/>
          </a:stretch>
        </p:blipFill>
        <p:spPr>
          <a:xfrm>
            <a:off x="-22413" y="-30479"/>
            <a:ext cx="12240000" cy="6916273"/>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18" y="365193"/>
            <a:ext cx="10518338" cy="132580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418" y="1825963"/>
            <a:ext cx="10518338" cy="43521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418" y="6357528"/>
            <a:ext cx="2743914" cy="365193"/>
          </a:xfrm>
          <a:prstGeom prst="rect">
            <a:avLst/>
          </a:prstGeom>
        </p:spPr>
        <p:txBody>
          <a:bodyPr vert="horz" lIns="91440" tIns="45720" rIns="91440" bIns="45720" rtlCol="0" anchor="ctr"/>
          <a:lstStyle>
            <a:lvl1pPr algn="l">
              <a:defRPr sz="1200">
                <a:solidFill>
                  <a:schemeClr val="tx1">
                    <a:tint val="75000"/>
                  </a:schemeClr>
                </a:solidFill>
              </a:defRPr>
            </a:lvl1pPr>
          </a:lstStyle>
          <a:p>
            <a:fld id="{660F4BA8-ACD9-764E-B993-A517DA9ADABB}" type="datetimeFigureOut">
              <a:rPr kumimoji="1" lang="zh-CN" altLang="en-US" smtClean="0"/>
              <a:t>2024/11/21</a:t>
            </a:fld>
            <a:endParaRPr kumimoji="1" lang="zh-CN" altLang="en-US"/>
          </a:p>
        </p:txBody>
      </p:sp>
      <p:sp>
        <p:nvSpPr>
          <p:cNvPr id="5" name="Footer Placeholder 4"/>
          <p:cNvSpPr>
            <a:spLocks noGrp="1"/>
          </p:cNvSpPr>
          <p:nvPr>
            <p:ph type="ftr" sz="quarter" idx="3"/>
          </p:nvPr>
        </p:nvSpPr>
        <p:spPr>
          <a:xfrm>
            <a:off x="4039652" y="6357528"/>
            <a:ext cx="4115872" cy="36519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2842" y="6357528"/>
            <a:ext cx="2743914" cy="365193"/>
          </a:xfrm>
          <a:prstGeom prst="rect">
            <a:avLst/>
          </a:prstGeom>
        </p:spPr>
        <p:txBody>
          <a:bodyPr vert="horz" lIns="91440" tIns="45720" rIns="91440" bIns="45720" rtlCol="0" anchor="ctr"/>
          <a:lstStyle>
            <a:lvl1pPr algn="r">
              <a:defRPr sz="1200">
                <a:solidFill>
                  <a:schemeClr val="tx1">
                    <a:tint val="75000"/>
                  </a:schemeClr>
                </a:solidFill>
              </a:defRPr>
            </a:lvl1pPr>
          </a:lstStyle>
          <a:p>
            <a:fld id="{FFA47A2B-BDD0-3346-A6CF-43438B678184}"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80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7" name="圆角矩形 6"/>
          <p:cNvSpPr/>
          <p:nvPr/>
        </p:nvSpPr>
        <p:spPr>
          <a:xfrm>
            <a:off x="12721318" y="1413390"/>
            <a:ext cx="762141" cy="2824340"/>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圆角矩形 7"/>
          <p:cNvSpPr/>
          <p:nvPr/>
        </p:nvSpPr>
        <p:spPr>
          <a:xfrm flipV="1">
            <a:off x="17617634" y="8253581"/>
            <a:ext cx="355666" cy="2214973"/>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42" tIns="60971" rIns="121942" bIns="60971" numCol="1" spcCol="0" rtlCol="0" fromWordArt="0" anchor="ctr" anchorCtr="0" forceAA="0" compatLnSpc="1">
            <a:noAutofit/>
          </a:bodyP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rot="18490624">
            <a:off x="-972832" y="13279481"/>
            <a:ext cx="643586" cy="643586"/>
          </a:xfrm>
          <a:prstGeom prst="ellipse">
            <a:avLst/>
          </a:prstGeom>
          <a:gradFill>
            <a:gsLst>
              <a:gs pos="19000">
                <a:srgbClr val="125ACF">
                  <a:alpha val="3000"/>
                </a:srgbClr>
              </a:gs>
              <a:gs pos="98000">
                <a:srgbClr val="125ACF">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rot="17459784">
            <a:off x="-2827209" y="3513151"/>
            <a:ext cx="2421914" cy="2421914"/>
          </a:xfrm>
          <a:prstGeom prst="ellipse">
            <a:avLst/>
          </a:prstGeom>
          <a:gradFill>
            <a:gsLst>
              <a:gs pos="19000">
                <a:srgbClr val="CAD5E2">
                  <a:alpha val="3000"/>
                </a:srgbClr>
              </a:gs>
              <a:gs pos="98000">
                <a:srgbClr val="CAD5E2">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a:off x="14377130" y="-1538173"/>
            <a:ext cx="2421914" cy="2421914"/>
          </a:xfrm>
          <a:prstGeom prst="ellipse">
            <a:avLst/>
          </a:prstGeom>
          <a:gradFill>
            <a:gsLst>
              <a:gs pos="19000">
                <a:srgbClr val="CAD5E2">
                  <a:alpha val="3000"/>
                </a:srgbClr>
              </a:gs>
              <a:gs pos="98000">
                <a:srgbClr val="CAD5E2">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42" tIns="60971" rIns="121942" bIns="60971" numCol="1" spcCol="0" rtlCol="0" fromWordArt="0" anchor="ctr" anchorCtr="0" forceAA="0" compatLnSpc="1">
            <a:noAutofit/>
          </a:bodyP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9" name="图片 98"/>
          <p:cNvPicPr>
            <a:picLocks noChangeAspect="1"/>
          </p:cNvPicPr>
          <p:nvPr/>
        </p:nvPicPr>
        <p:blipFill>
          <a:blip r:embed="rId3">
            <a:extLst>
              <a:ext uri="{BEBA8EAE-BF5A-486C-A8C5-ECC9F3942E4B}">
                <a14:imgProps xmlns:a14="http://schemas.microsoft.com/office/drawing/2010/main">
                  <a14:imgLayer r:embed="rId4">
                    <a14:imgEffect>
                      <a14:artisticFilmGrain grainSize="13"/>
                    </a14:imgEffect>
                  </a14:imgLayer>
                </a14:imgProps>
              </a:ext>
            </a:extLst>
          </a:blip>
          <a:stretch>
            <a:fillRect/>
          </a:stretch>
        </p:blipFill>
        <p:spPr>
          <a:xfrm>
            <a:off x="14449531" y="9405421"/>
            <a:ext cx="12193057" cy="6858833"/>
          </a:xfrm>
          <a:prstGeom prst="rect">
            <a:avLst/>
          </a:prstGeom>
        </p:spPr>
      </p:pic>
      <p:pic>
        <p:nvPicPr>
          <p:cNvPr id="112" name="图片 111" descr="在黑暗中&#10;&#10;低可信度描述已自动生成"/>
          <p:cNvPicPr>
            <a:picLocks noChangeAspect="1"/>
          </p:cNvPicPr>
          <p:nvPr/>
        </p:nvPicPr>
        <p:blipFill>
          <a:blip r:embed="rId5">
            <a:duotone>
              <a:srgbClr val="88A0AE">
                <a:shade val="45000"/>
                <a:satMod val="135000"/>
              </a:srgbClr>
              <a:prstClr val="white"/>
            </a:duotone>
          </a:blip>
          <a:srcRect t="22145" r="4" b="20556"/>
          <a:stretch>
            <a:fillRect/>
          </a:stretch>
        </p:blipFill>
        <p:spPr>
          <a:xfrm>
            <a:off x="17401314" y="-2834640"/>
            <a:ext cx="9966551" cy="6858000"/>
          </a:xfrm>
          <a:prstGeom prst="rect">
            <a:avLst/>
          </a:prstGeom>
        </p:spPr>
      </p:pic>
      <p:sp>
        <p:nvSpPr>
          <p:cNvPr id="14" name="矩形 13"/>
          <p:cNvSpPr/>
          <p:nvPr/>
        </p:nvSpPr>
        <p:spPr>
          <a:xfrm>
            <a:off x="2553501" y="1557552"/>
            <a:ext cx="8352000" cy="1602105"/>
          </a:xfrm>
          <a:prstGeom prst="rect">
            <a:avLst/>
          </a:prstGeom>
        </p:spPr>
        <p:txBody>
          <a:bodyPr wrap="square">
            <a:noAutofit/>
          </a:bodyPr>
          <a:lstStyle/>
          <a:p>
            <a:pPr algn="l" eaLnBrk="0" hangingPunct="0">
              <a:lnSpc>
                <a:spcPct val="100000"/>
              </a:lnSpc>
              <a:spcBef>
                <a:spcPct val="20000"/>
              </a:spcBef>
              <a:buClrTx/>
              <a:buSzTx/>
              <a:buFontTx/>
            </a:pPr>
            <a:r>
              <a:rPr kumimoji="1" lang="en-US" altLang="zh-CN" sz="4400" b="1" dirty="0">
                <a:solidFill>
                  <a:srgbClr val="333333"/>
                </a:solidFill>
                <a:latin typeface="微软雅黑" panose="020B0503020204020204" pitchFamily="34" charset="-122"/>
                <a:ea typeface="微软雅黑" panose="020B0503020204020204" pitchFamily="34" charset="-122"/>
                <a:cs typeface="Dubai Medium" panose="020B0603030403030204" pitchFamily="34" charset="-78"/>
                <a:sym typeface="Arial" panose="020B0604020202020204" pitchFamily="34" charset="0"/>
              </a:rPr>
              <a:t>L04 Smart base I</a:t>
            </a:r>
            <a:r>
              <a:rPr kumimoji="1" lang="en-US" altLang="zh-CN" sz="4400" b="1" dirty="0">
                <a:solidFill>
                  <a:srgbClr val="333333"/>
                </a:solidFill>
                <a:latin typeface="微软雅黑" panose="020B0503020204020204" pitchFamily="34" charset="-122"/>
                <a:ea typeface="微软雅黑" panose="020B0503020204020204" pitchFamily="34" charset="-122"/>
                <a:cs typeface="Dubai Medium" panose="020B0603030403030204" pitchFamily="34" charset="-78"/>
              </a:rPr>
              <a:t>ntroduction</a:t>
            </a:r>
            <a:r>
              <a:rPr kumimoji="1" lang="en-US" altLang="zh-CN" sz="4400" b="1" dirty="0">
                <a:solidFill>
                  <a:srgbClr val="333333"/>
                </a:solidFill>
                <a:latin typeface="微软雅黑" panose="020B0503020204020204" pitchFamily="34" charset="-122"/>
                <a:ea typeface="微软雅黑" panose="020B0503020204020204" pitchFamily="34" charset="-122"/>
                <a:cs typeface="Dubai Medium" panose="020B0603030403030204" pitchFamily="34" charset="-78"/>
                <a:sym typeface="Arial" panose="020B0604020202020204" pitchFamily="34" charset="0"/>
              </a:rPr>
              <a:t> </a:t>
            </a:r>
          </a:p>
        </p:txBody>
      </p:sp>
      <p:sp>
        <p:nvSpPr>
          <p:cNvPr id="15" name="矩形 14"/>
          <p:cNvSpPr/>
          <p:nvPr/>
        </p:nvSpPr>
        <p:spPr>
          <a:xfrm>
            <a:off x="1417587" y="5589794"/>
            <a:ext cx="3674110" cy="433070"/>
          </a:xfrm>
          <a:prstGeom prst="rect">
            <a:avLst/>
          </a:prstGeom>
          <a:ln>
            <a:noFill/>
          </a:ln>
        </p:spPr>
        <p:txBody>
          <a:bodyPr wrap="square">
            <a:noAutofit/>
          </a:bodyPr>
          <a:lstStyle/>
          <a:p>
            <a:pPr>
              <a:lnSpc>
                <a:spcPct val="80000"/>
              </a:lnSpc>
              <a:spcBef>
                <a:spcPct val="20000"/>
              </a:spcBef>
            </a:pPr>
            <a:r>
              <a:rPr lang="en-US" altLang="zh-CN" dirty="0">
                <a:solidFill>
                  <a:schemeClr val="bg2">
                    <a:lumMod val="50000"/>
                  </a:schemeClr>
                </a:solidFill>
                <a:sym typeface="+mn-ea"/>
              </a:rPr>
              <a:t>Kim 2024-10-20</a:t>
            </a:r>
            <a:endParaRPr kumimoji="1" lang="zh-CN" altLang="en-US" sz="700" spc="600" dirty="0">
              <a:solidFill>
                <a:schemeClr val="bg1">
                  <a:lumMod val="50000"/>
                </a:schemeClr>
              </a:solidFill>
              <a:latin typeface="微软雅黑" panose="020B0503020204020204" pitchFamily="34" charset="-122"/>
              <a:ea typeface="微软雅黑" panose="020B0503020204020204" pitchFamily="34" charset="-122"/>
              <a:cs typeface="Gautami" panose="020B0502040204020203" pitchFamily="34" charset="0"/>
              <a:sym typeface="+mn-ea"/>
            </a:endParaRPr>
          </a:p>
        </p:txBody>
      </p:sp>
      <p:pic>
        <p:nvPicPr>
          <p:cNvPr id="19" name="图片 18" descr="黑暗中的灯光&#10;&#10;中度可信度描述已自动生成"/>
          <p:cNvPicPr>
            <a:picLocks noChangeAspect="1"/>
          </p:cNvPicPr>
          <p:nvPr/>
        </p:nvPicPr>
        <p:blipFill>
          <a:blip r:embed="rId6" cstate="screen">
            <a:alphaModFix amt="60000"/>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6097270" y="8147685"/>
            <a:ext cx="14345285" cy="8116570"/>
          </a:xfrm>
          <a:prstGeom prst="rect">
            <a:avLst/>
          </a:prstGeom>
        </p:spPr>
      </p:pic>
      <p:pic>
        <p:nvPicPr>
          <p:cNvPr id="3" name="Picture 2">
            <a:extLst>
              <a:ext uri="{FF2B5EF4-FFF2-40B4-BE49-F238E27FC236}">
                <a16:creationId xmlns:a16="http://schemas.microsoft.com/office/drawing/2014/main" id="{86D87ED4-6C40-9697-BEE7-7E68794860C3}"/>
              </a:ext>
            </a:extLst>
          </p:cNvPr>
          <p:cNvPicPr>
            <a:picLocks noChangeArrowheads="1"/>
          </p:cNvPicPr>
          <p:nvPr/>
        </p:nvPicPr>
        <p:blipFill rotWithShape="1">
          <a:blip r:embed="rId8">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9940EFB7-A374-B410-3D7D-DD262BCD16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7587" y="2116094"/>
            <a:ext cx="6141268" cy="3456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3BE7-E382-D97C-A38F-6A8A096FDF5B}"/>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E5C55979-3985-6C25-1F9C-6BE23350ED01}"/>
              </a:ext>
            </a:extLst>
          </p:cNvPr>
          <p:cNvSpPr/>
          <p:nvPr/>
        </p:nvSpPr>
        <p:spPr>
          <a:xfrm rot="16200000">
            <a:off x="4612813" y="-4502049"/>
            <a:ext cx="521550" cy="9503998"/>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9A3045F3-7BB0-87CC-82A3-A16BA367E874}"/>
              </a:ext>
            </a:extLst>
          </p:cNvPr>
          <p:cNvSpPr txBox="1"/>
          <p:nvPr/>
        </p:nvSpPr>
        <p:spPr>
          <a:xfrm>
            <a:off x="1707545" y="49895"/>
            <a:ext cx="8134041" cy="400110"/>
          </a:xfrm>
          <a:prstGeom prst="rect">
            <a:avLst/>
          </a:prstGeom>
          <a:noFill/>
        </p:spPr>
        <p:txBody>
          <a:bodyPr wrap="square" rtlCol="0" anchor="t">
            <a:spAutoFit/>
          </a:bodyPr>
          <a:lstStyle/>
          <a:p>
            <a:pPr>
              <a:lnSpc>
                <a:spcPct val="100000"/>
              </a:lnSpc>
            </a:pPr>
            <a:r>
              <a:rPr lang="en-US" altLang="zh-CN" sz="2000" b="1" dirty="0">
                <a:sym typeface="微软雅黑" panose="020B0503020204020204" charset="-122"/>
              </a:rPr>
              <a:t>Supports Bluetooth and RF 433MHz/869MHz connection to other devices</a:t>
            </a:r>
            <a:endParaRPr lang="zh-CN" altLang="zh-CN" sz="2000" b="1" dirty="0">
              <a:sym typeface="微软雅黑" panose="020B0503020204020204" charset="-122"/>
            </a:endParaRPr>
          </a:p>
        </p:txBody>
      </p:sp>
      <p:pic>
        <p:nvPicPr>
          <p:cNvPr id="3" name="Picture 2">
            <a:extLst>
              <a:ext uri="{FF2B5EF4-FFF2-40B4-BE49-F238E27FC236}">
                <a16:creationId xmlns:a16="http://schemas.microsoft.com/office/drawing/2014/main" id="{D4AE89D9-6C72-5E97-0295-8B681E8EA6B2}"/>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868DB1D0-DB51-3B5B-F3CF-03BD7FE31B1A}"/>
              </a:ext>
            </a:extLst>
          </p:cNvPr>
          <p:cNvPicPr>
            <a:picLocks noChangeAspect="1"/>
          </p:cNvPicPr>
          <p:nvPr/>
        </p:nvPicPr>
        <p:blipFill>
          <a:blip r:embed="rId4"/>
          <a:stretch>
            <a:fillRect/>
          </a:stretch>
        </p:blipFill>
        <p:spPr>
          <a:xfrm>
            <a:off x="1268867" y="1557794"/>
            <a:ext cx="4828720" cy="4475398"/>
          </a:xfrm>
          <a:prstGeom prst="rect">
            <a:avLst/>
          </a:prstGeom>
        </p:spPr>
      </p:pic>
      <p:pic>
        <p:nvPicPr>
          <p:cNvPr id="8" name="图片 7">
            <a:extLst>
              <a:ext uri="{FF2B5EF4-FFF2-40B4-BE49-F238E27FC236}">
                <a16:creationId xmlns:a16="http://schemas.microsoft.com/office/drawing/2014/main" id="{7EBED3D0-8DC7-F132-77D5-6F1E552E3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587" y="2061794"/>
            <a:ext cx="4032310" cy="3742045"/>
          </a:xfrm>
          <a:prstGeom prst="rect">
            <a:avLst/>
          </a:prstGeom>
        </p:spPr>
      </p:pic>
      <p:sp>
        <p:nvSpPr>
          <p:cNvPr id="9" name="文本框 8">
            <a:extLst>
              <a:ext uri="{FF2B5EF4-FFF2-40B4-BE49-F238E27FC236}">
                <a16:creationId xmlns:a16="http://schemas.microsoft.com/office/drawing/2014/main" id="{DCB7B8C0-1F8B-F155-2F9C-509C6D8D75D8}"/>
              </a:ext>
            </a:extLst>
          </p:cNvPr>
          <p:cNvSpPr txBox="1"/>
          <p:nvPr/>
        </p:nvSpPr>
        <p:spPr>
          <a:xfrm>
            <a:off x="3505587" y="964504"/>
            <a:ext cx="5870360" cy="704232"/>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1</a:t>
            </a:r>
            <a:r>
              <a:rPr lang="zh-CN" altLang="en-US" sz="1400" dirty="0">
                <a:solidFill>
                  <a:srgbClr val="646164"/>
                </a:solidFill>
                <a:ea typeface="思源黑体 CN Bold" panose="020B0800000000000000" charset="-122"/>
              </a:rPr>
              <a:t>：</a:t>
            </a:r>
            <a:r>
              <a:rPr lang="en-US" altLang="zh-CN" sz="1400" dirty="0">
                <a:solidFill>
                  <a:srgbClr val="646164"/>
                </a:solidFill>
                <a:ea typeface="思源黑体 CN Bold" panose="020B0800000000000000" charset="-122"/>
              </a:rPr>
              <a:t>Can connect smoke sensors, door and window sensors, and more</a:t>
            </a:r>
            <a:r>
              <a:rPr lang="zh-CN" altLang="en-US" sz="1400" dirty="0">
                <a:solidFill>
                  <a:srgbClr val="646164"/>
                </a:solidFill>
                <a:ea typeface="思源黑体 CN Bold" panose="020B0800000000000000" charset="-122"/>
              </a:rPr>
              <a:t>。</a:t>
            </a:r>
            <a:endParaRPr lang="en-US" altLang="zh-CN" sz="1400" dirty="0">
              <a:solidFill>
                <a:srgbClr val="646164"/>
              </a:solidFill>
              <a:ea typeface="思源黑体 CN Bold" panose="020B0800000000000000" charset="-122"/>
            </a:endParaRPr>
          </a:p>
          <a:p>
            <a:pPr>
              <a:lnSpc>
                <a:spcPct val="150000"/>
              </a:lnSpc>
            </a:pPr>
            <a:r>
              <a:rPr lang="en-US" altLang="zh-CN" sz="1400" dirty="0">
                <a:solidFill>
                  <a:srgbClr val="646164"/>
                </a:solidFill>
                <a:ea typeface="思源黑体 CN Bold" panose="020B0800000000000000" charset="-122"/>
              </a:rPr>
              <a:t>2</a:t>
            </a:r>
            <a:r>
              <a:rPr lang="zh-CN" altLang="en-US" sz="1400" dirty="0">
                <a:solidFill>
                  <a:srgbClr val="646164"/>
                </a:solidFill>
                <a:ea typeface="思源黑体 CN Bold" panose="020B0800000000000000" charset="-122"/>
              </a:rPr>
              <a:t>：</a:t>
            </a:r>
            <a:r>
              <a:rPr lang="en-US" altLang="zh-CN" sz="1400" dirty="0">
                <a:solidFill>
                  <a:srgbClr val="646164"/>
                </a:solidFill>
                <a:ea typeface="思源黑体 CN Bold" panose="020B0800000000000000" charset="-122"/>
              </a:rPr>
              <a:t>The smart base will send these sensor data and alarms to the cloud server</a:t>
            </a:r>
            <a:endParaRPr lang="zh-CN" altLang="en-US" sz="1400" dirty="0">
              <a:solidFill>
                <a:srgbClr val="646164"/>
              </a:solidFill>
              <a:ea typeface="思源黑体 CN Bold" panose="020B0800000000000000" charset="-122"/>
            </a:endParaRPr>
          </a:p>
        </p:txBody>
      </p:sp>
    </p:spTree>
    <p:extLst>
      <p:ext uri="{BB962C8B-B14F-4D97-AF65-F5344CB8AC3E}">
        <p14:creationId xmlns:p14="http://schemas.microsoft.com/office/powerpoint/2010/main" val="193626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873588" y="5661794"/>
            <a:ext cx="244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80000"/>
              </a:lnSpc>
              <a:spcBef>
                <a:spcPct val="20000"/>
              </a:spcBef>
              <a:buClrTx/>
              <a:buSzTx/>
              <a:buFontTx/>
            </a:pPr>
            <a:r>
              <a:rPr lang="en-US" altLang="zh-CN" sz="2000" dirty="0">
                <a:solidFill>
                  <a:schemeClr val="bg2">
                    <a:lumMod val="50000"/>
                  </a:schemeClr>
                </a:solidFill>
              </a:rPr>
              <a:t>Kim Since 2015 </a:t>
            </a:r>
          </a:p>
        </p:txBody>
      </p:sp>
      <p:sp>
        <p:nvSpPr>
          <p:cNvPr id="2" name="Rectangle 3">
            <a:extLst>
              <a:ext uri="{FF2B5EF4-FFF2-40B4-BE49-F238E27FC236}">
                <a16:creationId xmlns:a16="http://schemas.microsoft.com/office/drawing/2014/main" id="{5F9BEAC3-FBE0-7F3E-D626-8342B9AEC616}"/>
              </a:ext>
            </a:extLst>
          </p:cNvPr>
          <p:cNvSpPr/>
          <p:nvPr/>
        </p:nvSpPr>
        <p:spPr>
          <a:xfrm>
            <a:off x="1301433" y="1474470"/>
            <a:ext cx="9592310" cy="1753235"/>
          </a:xfrm>
          <a:prstGeom prst="rect">
            <a:avLst/>
          </a:prstGeom>
          <a:solidFill>
            <a:schemeClr val="bg1"/>
          </a:solidFill>
        </p:spPr>
        <p:txBody>
          <a:bodyPr wrap="square">
            <a:spAutoFit/>
            <a:scene3d>
              <a:camera prst="orthographicFront"/>
              <a:lightRig rig="threePt" dir="t"/>
            </a:scene3d>
          </a:bodyPr>
          <a:lstStyle/>
          <a:p>
            <a:pPr>
              <a:lnSpc>
                <a:spcPct val="150000"/>
              </a:lnSpc>
            </a:pPr>
            <a:r>
              <a:rPr kumimoji="1"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Dubai Medium" panose="020B0603030403030204" pitchFamily="34" charset="-78"/>
              </a:rPr>
              <a:t>Thank you！ </a:t>
            </a:r>
          </a:p>
          <a:p>
            <a:pPr>
              <a:lnSpc>
                <a:spcPct val="150000"/>
              </a:lnSpc>
            </a:pPr>
            <a:r>
              <a:rPr kumimoji="1"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Dubai Medium" panose="020B0603030403030204" pitchFamily="34" charset="-78"/>
              </a:rPr>
              <a:t>Looking forward to working with you to </a:t>
            </a:r>
          </a:p>
          <a:p>
            <a:pPr>
              <a:lnSpc>
                <a:spcPct val="150000"/>
              </a:lnSpc>
            </a:pPr>
            <a:r>
              <a:rPr kumimoji="1"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Dubai Medium" panose="020B0603030403030204" pitchFamily="34" charset="-78"/>
              </a:rPr>
              <a:t>extend the lifespan of users and improve their quality of life.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a:extLst>
              <a:ext uri="{FF2B5EF4-FFF2-40B4-BE49-F238E27FC236}">
                <a16:creationId xmlns:a16="http://schemas.microsoft.com/office/drawing/2014/main" id="{78216BDE-DB1B-F572-1B12-D35B5098608B}"/>
              </a:ext>
            </a:extLst>
          </p:cNvPr>
          <p:cNvSpPr/>
          <p:nvPr/>
        </p:nvSpPr>
        <p:spPr>
          <a:xfrm>
            <a:off x="10434388" y="4509463"/>
            <a:ext cx="1340968" cy="10437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7" name="圆角矩形 88">
            <a:extLst>
              <a:ext uri="{FF2B5EF4-FFF2-40B4-BE49-F238E27FC236}">
                <a16:creationId xmlns:a16="http://schemas.microsoft.com/office/drawing/2014/main" id="{1DA2AB79-0F03-EFAF-8432-AC5027F4E450}"/>
              </a:ext>
            </a:extLst>
          </p:cNvPr>
          <p:cNvSpPr/>
          <p:nvPr/>
        </p:nvSpPr>
        <p:spPr>
          <a:xfrm rot="16200000">
            <a:off x="1432075" y="-1321312"/>
            <a:ext cx="521550" cy="3142525"/>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p:cNvSpPr txBox="1"/>
          <p:nvPr/>
        </p:nvSpPr>
        <p:spPr>
          <a:xfrm>
            <a:off x="1937066" y="49895"/>
            <a:ext cx="1589405" cy="400110"/>
          </a:xfrm>
          <a:prstGeom prst="rect">
            <a:avLst/>
          </a:prstGeom>
          <a:noFill/>
        </p:spPr>
        <p:txBody>
          <a:bodyPr wrap="square" rtlCol="0" anchor="t">
            <a:spAutoFit/>
          </a:bodyPr>
          <a:lstStyle/>
          <a:p>
            <a:r>
              <a:rPr lang="en-US" altLang="zh-CN" sz="2000" b="1" dirty="0">
                <a:sym typeface="+mn-ea"/>
              </a:rPr>
              <a:t>overview</a:t>
            </a:r>
            <a:endParaRPr lang="zh-CN" altLang="en-US" sz="2000" b="1" dirty="0">
              <a:sym typeface="+mn-ea"/>
            </a:endParaRPr>
          </a:p>
        </p:txBody>
      </p:sp>
      <p:pic>
        <p:nvPicPr>
          <p:cNvPr id="3" name="Picture 2">
            <a:extLst>
              <a:ext uri="{FF2B5EF4-FFF2-40B4-BE49-F238E27FC236}">
                <a16:creationId xmlns:a16="http://schemas.microsoft.com/office/drawing/2014/main" id="{1CFB48E8-4450-5260-4284-5E410304AD47}"/>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228351AE-3EA2-E253-FBFC-6E4D544548E1}"/>
              </a:ext>
            </a:extLst>
          </p:cNvPr>
          <p:cNvSpPr txBox="1"/>
          <p:nvPr/>
        </p:nvSpPr>
        <p:spPr>
          <a:xfrm>
            <a:off x="5665587" y="1233766"/>
            <a:ext cx="6192000" cy="2152769"/>
          </a:xfrm>
          <a:prstGeom prst="rect">
            <a:avLst/>
          </a:prstGeom>
          <a:noFill/>
        </p:spPr>
        <p:txBody>
          <a:bodyPr wrap="square" rtlCol="0">
            <a:spAutoFit/>
          </a:bodyPr>
          <a:lstStyle/>
          <a:p>
            <a:pPr>
              <a:lnSpc>
                <a:spcPct val="125000"/>
              </a:lnSpc>
            </a:pPr>
            <a:r>
              <a:rPr lang="en-US" altLang="zh-CN" sz="1200" dirty="0">
                <a:solidFill>
                  <a:srgbClr val="646164"/>
                </a:solidFill>
                <a:ea typeface="思源黑体 CN Bold" panose="020B0800000000000000" charset="-122"/>
              </a:rPr>
              <a:t>    This product is designed and developed specifically for the elderly care industry. It is a good companion for elderly users‘ family safety. The built-in WIFI and 4G communication modules allow users to maintain a tight connection with the service platform. The built-in environmental sensor can closely monitor the user’s living environment and reduce the occurrence of danger. The ultra large volume speakers and sensitive dual microphone settings can make communication between users and the platform more efficient and convenient</a:t>
            </a:r>
            <a:r>
              <a:rPr lang="zh-CN" altLang="en-US" sz="1200" dirty="0">
                <a:solidFill>
                  <a:srgbClr val="646164"/>
                </a:solidFill>
                <a:ea typeface="思源黑体 CN Bold" panose="020B0800000000000000" charset="-122"/>
              </a:rPr>
              <a:t>。</a:t>
            </a:r>
            <a:r>
              <a:rPr lang="en-US" altLang="zh-CN" sz="1200" dirty="0">
                <a:solidFill>
                  <a:srgbClr val="646164"/>
                </a:solidFill>
                <a:ea typeface="思源黑体 CN Bold" panose="020B0800000000000000" charset="-122"/>
              </a:rPr>
              <a:t>Equipped with a built-in blood pressure measurement system and sleep monitoring system, it can constantly monitor users' physiological data. Users can also easily call various medical and lifestyle services through the large buttons</a:t>
            </a:r>
          </a:p>
        </p:txBody>
      </p:sp>
      <p:sp>
        <p:nvSpPr>
          <p:cNvPr id="5" name="矩形: 圆角 4">
            <a:extLst>
              <a:ext uri="{FF2B5EF4-FFF2-40B4-BE49-F238E27FC236}">
                <a16:creationId xmlns:a16="http://schemas.microsoft.com/office/drawing/2014/main" id="{6CA6C34E-3F25-CAC4-B78E-CDCF544CD304}"/>
              </a:ext>
            </a:extLst>
          </p:cNvPr>
          <p:cNvSpPr/>
          <p:nvPr/>
        </p:nvSpPr>
        <p:spPr>
          <a:xfrm>
            <a:off x="5887788" y="3493373"/>
            <a:ext cx="11430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B0040D9-A392-F0E2-8432-8861EE1E912A}"/>
              </a:ext>
            </a:extLst>
          </p:cNvPr>
          <p:cNvSpPr txBox="1"/>
          <p:nvPr/>
        </p:nvSpPr>
        <p:spPr>
          <a:xfrm>
            <a:off x="5963351" y="3541584"/>
            <a:ext cx="1219837" cy="506934"/>
          </a:xfrm>
          <a:prstGeom prst="rect">
            <a:avLst/>
          </a:prstGeom>
          <a:noFill/>
        </p:spPr>
        <p:txBody>
          <a:bodyPr wrap="square" rtlCol="0">
            <a:spAutoFit/>
          </a:bodyPr>
          <a:lstStyle/>
          <a:p>
            <a:pPr>
              <a:lnSpc>
                <a:spcPct val="150000"/>
              </a:lnSpc>
            </a:pPr>
            <a:r>
              <a:rPr lang="en-US" altLang="zh-CN" sz="2000" dirty="0"/>
              <a:t>SOS call </a:t>
            </a:r>
            <a:endParaRPr lang="zh-CN" altLang="en-US" sz="2000" dirty="0"/>
          </a:p>
        </p:txBody>
      </p:sp>
      <p:sp>
        <p:nvSpPr>
          <p:cNvPr id="10" name="矩形: 圆角 9">
            <a:extLst>
              <a:ext uri="{FF2B5EF4-FFF2-40B4-BE49-F238E27FC236}">
                <a16:creationId xmlns:a16="http://schemas.microsoft.com/office/drawing/2014/main" id="{6A32A8EF-FAB1-CE78-A2FC-D7F61B70534C}"/>
              </a:ext>
            </a:extLst>
          </p:cNvPr>
          <p:cNvSpPr/>
          <p:nvPr/>
        </p:nvSpPr>
        <p:spPr>
          <a:xfrm>
            <a:off x="7437188" y="3493373"/>
            <a:ext cx="12446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86AF7293-4903-CB41-10C6-8D28DF566F1D}"/>
              </a:ext>
            </a:extLst>
          </p:cNvPr>
          <p:cNvSpPr txBox="1"/>
          <p:nvPr/>
        </p:nvSpPr>
        <p:spPr>
          <a:xfrm>
            <a:off x="7338471" y="3540942"/>
            <a:ext cx="1440638" cy="506292"/>
          </a:xfrm>
          <a:prstGeom prst="rect">
            <a:avLst/>
          </a:prstGeom>
          <a:noFill/>
        </p:spPr>
        <p:txBody>
          <a:bodyPr wrap="square" rtlCol="0">
            <a:spAutoFit/>
          </a:bodyPr>
          <a:lstStyle/>
          <a:p>
            <a:pPr>
              <a:lnSpc>
                <a:spcPct val="150000"/>
              </a:lnSpc>
            </a:pPr>
            <a:r>
              <a:rPr lang="en-US" altLang="zh-CN" sz="2000" dirty="0"/>
              <a:t>Notification</a:t>
            </a:r>
            <a:endParaRPr lang="zh-CN" altLang="en-US" sz="2000" dirty="0"/>
          </a:p>
        </p:txBody>
      </p:sp>
      <p:sp>
        <p:nvSpPr>
          <p:cNvPr id="16" name="矩形: 圆角 15">
            <a:extLst>
              <a:ext uri="{FF2B5EF4-FFF2-40B4-BE49-F238E27FC236}">
                <a16:creationId xmlns:a16="http://schemas.microsoft.com/office/drawing/2014/main" id="{D84CAEB5-1EE7-9F9C-5533-B89218F71B16}"/>
              </a:ext>
            </a:extLst>
          </p:cNvPr>
          <p:cNvSpPr/>
          <p:nvPr/>
        </p:nvSpPr>
        <p:spPr>
          <a:xfrm>
            <a:off x="8984448" y="3501794"/>
            <a:ext cx="12446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71138D7F-2D84-57B8-3F1C-E083F36E65EC}"/>
              </a:ext>
            </a:extLst>
          </p:cNvPr>
          <p:cNvSpPr txBox="1"/>
          <p:nvPr/>
        </p:nvSpPr>
        <p:spPr>
          <a:xfrm>
            <a:off x="8952770" y="3517577"/>
            <a:ext cx="1384940" cy="506292"/>
          </a:xfrm>
          <a:prstGeom prst="rect">
            <a:avLst/>
          </a:prstGeom>
          <a:noFill/>
        </p:spPr>
        <p:txBody>
          <a:bodyPr wrap="square" rtlCol="0">
            <a:spAutoFit/>
          </a:bodyPr>
          <a:lstStyle/>
          <a:p>
            <a:pPr>
              <a:lnSpc>
                <a:spcPct val="150000"/>
              </a:lnSpc>
            </a:pPr>
            <a:r>
              <a:rPr lang="en-US" altLang="zh-CN" sz="2000" dirty="0"/>
              <a:t>Big Volume</a:t>
            </a:r>
            <a:endParaRPr lang="zh-CN" altLang="en-US" sz="2000" dirty="0"/>
          </a:p>
        </p:txBody>
      </p:sp>
      <p:sp>
        <p:nvSpPr>
          <p:cNvPr id="19" name="矩形: 圆角 18">
            <a:extLst>
              <a:ext uri="{FF2B5EF4-FFF2-40B4-BE49-F238E27FC236}">
                <a16:creationId xmlns:a16="http://schemas.microsoft.com/office/drawing/2014/main" id="{9086CDB2-93F3-2D46-B588-2BA2159A440B}"/>
              </a:ext>
            </a:extLst>
          </p:cNvPr>
          <p:cNvSpPr/>
          <p:nvPr/>
        </p:nvSpPr>
        <p:spPr>
          <a:xfrm>
            <a:off x="10434388" y="3501794"/>
            <a:ext cx="11430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35D073D-4DF1-7009-919C-12C8147484BC}"/>
              </a:ext>
            </a:extLst>
          </p:cNvPr>
          <p:cNvSpPr txBox="1"/>
          <p:nvPr/>
        </p:nvSpPr>
        <p:spPr>
          <a:xfrm>
            <a:off x="10516619" y="4576809"/>
            <a:ext cx="1340968" cy="967957"/>
          </a:xfrm>
          <a:prstGeom prst="rect">
            <a:avLst/>
          </a:prstGeom>
          <a:noFill/>
        </p:spPr>
        <p:txBody>
          <a:bodyPr wrap="square" rtlCol="0">
            <a:spAutoFit/>
          </a:bodyPr>
          <a:lstStyle/>
          <a:p>
            <a:pPr>
              <a:lnSpc>
                <a:spcPct val="150000"/>
              </a:lnSpc>
            </a:pPr>
            <a:r>
              <a:rPr lang="en-US" altLang="zh-CN" sz="2000" dirty="0"/>
              <a:t>Charge for Tracker</a:t>
            </a:r>
            <a:endParaRPr lang="zh-CN" altLang="en-US" sz="2000" dirty="0"/>
          </a:p>
        </p:txBody>
      </p:sp>
      <p:sp>
        <p:nvSpPr>
          <p:cNvPr id="21" name="矩形: 圆角 20">
            <a:extLst>
              <a:ext uri="{FF2B5EF4-FFF2-40B4-BE49-F238E27FC236}">
                <a16:creationId xmlns:a16="http://schemas.microsoft.com/office/drawing/2014/main" id="{C80C7EC4-CF80-C515-D688-E4E18619E0AE}"/>
              </a:ext>
            </a:extLst>
          </p:cNvPr>
          <p:cNvSpPr/>
          <p:nvPr/>
        </p:nvSpPr>
        <p:spPr>
          <a:xfrm>
            <a:off x="5887788" y="4517884"/>
            <a:ext cx="1143000" cy="106104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843D1DC3-A427-1555-DA1E-9441F5B4590C}"/>
              </a:ext>
            </a:extLst>
          </p:cNvPr>
          <p:cNvSpPr txBox="1"/>
          <p:nvPr/>
        </p:nvSpPr>
        <p:spPr>
          <a:xfrm>
            <a:off x="5937152" y="4531854"/>
            <a:ext cx="1219837" cy="967957"/>
          </a:xfrm>
          <a:prstGeom prst="rect">
            <a:avLst/>
          </a:prstGeom>
          <a:noFill/>
        </p:spPr>
        <p:txBody>
          <a:bodyPr wrap="square" rtlCol="0">
            <a:spAutoFit/>
          </a:bodyPr>
          <a:lstStyle/>
          <a:p>
            <a:pPr>
              <a:lnSpc>
                <a:spcPct val="150000"/>
              </a:lnSpc>
            </a:pPr>
            <a:r>
              <a:rPr lang="en-US" altLang="zh-CN" sz="2000" dirty="0"/>
              <a:t>Blood </a:t>
            </a:r>
          </a:p>
          <a:p>
            <a:pPr>
              <a:lnSpc>
                <a:spcPct val="150000"/>
              </a:lnSpc>
            </a:pPr>
            <a:r>
              <a:rPr lang="en-US" altLang="zh-CN" sz="2000" dirty="0"/>
              <a:t>Pressure</a:t>
            </a:r>
            <a:endParaRPr lang="zh-CN" altLang="en-US" sz="2000" dirty="0"/>
          </a:p>
        </p:txBody>
      </p:sp>
      <p:sp>
        <p:nvSpPr>
          <p:cNvPr id="23" name="矩形: 圆角 22">
            <a:extLst>
              <a:ext uri="{FF2B5EF4-FFF2-40B4-BE49-F238E27FC236}">
                <a16:creationId xmlns:a16="http://schemas.microsoft.com/office/drawing/2014/main" id="{7CD45474-8BC4-C081-819E-9C02046CE6AF}"/>
              </a:ext>
            </a:extLst>
          </p:cNvPr>
          <p:cNvSpPr/>
          <p:nvPr/>
        </p:nvSpPr>
        <p:spPr>
          <a:xfrm>
            <a:off x="7437188" y="4517885"/>
            <a:ext cx="1143000" cy="10610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A9FDA908-A804-77CC-ACB7-606667E558E3}"/>
              </a:ext>
            </a:extLst>
          </p:cNvPr>
          <p:cNvSpPr txBox="1"/>
          <p:nvPr/>
        </p:nvSpPr>
        <p:spPr>
          <a:xfrm>
            <a:off x="7437188" y="4610973"/>
            <a:ext cx="1219837" cy="967957"/>
          </a:xfrm>
          <a:prstGeom prst="rect">
            <a:avLst/>
          </a:prstGeom>
          <a:noFill/>
        </p:spPr>
        <p:txBody>
          <a:bodyPr wrap="square" rtlCol="0">
            <a:spAutoFit/>
          </a:bodyPr>
          <a:lstStyle/>
          <a:p>
            <a:pPr>
              <a:lnSpc>
                <a:spcPct val="150000"/>
              </a:lnSpc>
            </a:pPr>
            <a:r>
              <a:rPr lang="en-US" altLang="zh-CN" sz="2000" dirty="0"/>
              <a:t>Sleep</a:t>
            </a:r>
          </a:p>
          <a:p>
            <a:pPr>
              <a:lnSpc>
                <a:spcPct val="150000"/>
              </a:lnSpc>
            </a:pPr>
            <a:r>
              <a:rPr lang="en-US" altLang="zh-CN" sz="2000" dirty="0"/>
              <a:t>Monitor</a:t>
            </a:r>
            <a:endParaRPr lang="zh-CN" altLang="en-US" sz="2000" dirty="0"/>
          </a:p>
        </p:txBody>
      </p:sp>
      <p:sp>
        <p:nvSpPr>
          <p:cNvPr id="25" name="矩形: 圆角 24">
            <a:extLst>
              <a:ext uri="{FF2B5EF4-FFF2-40B4-BE49-F238E27FC236}">
                <a16:creationId xmlns:a16="http://schemas.microsoft.com/office/drawing/2014/main" id="{0C997140-010D-D2E9-4A33-D7A5B1304214}"/>
              </a:ext>
            </a:extLst>
          </p:cNvPr>
          <p:cNvSpPr/>
          <p:nvPr/>
        </p:nvSpPr>
        <p:spPr>
          <a:xfrm>
            <a:off x="8855946" y="4500974"/>
            <a:ext cx="1481764" cy="10437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29C4FA23-5D08-A243-9675-CCA021CFCDC2}"/>
              </a:ext>
            </a:extLst>
          </p:cNvPr>
          <p:cNvSpPr txBox="1"/>
          <p:nvPr/>
        </p:nvSpPr>
        <p:spPr>
          <a:xfrm>
            <a:off x="8779109" y="4576809"/>
            <a:ext cx="1626237" cy="967957"/>
          </a:xfrm>
          <a:prstGeom prst="rect">
            <a:avLst/>
          </a:prstGeom>
          <a:noFill/>
        </p:spPr>
        <p:txBody>
          <a:bodyPr wrap="square" rtlCol="0">
            <a:spAutoFit/>
          </a:bodyPr>
          <a:lstStyle/>
          <a:p>
            <a:pPr>
              <a:lnSpc>
                <a:spcPct val="150000"/>
              </a:lnSpc>
            </a:pPr>
            <a:r>
              <a:rPr lang="en-US" altLang="zh-CN" sz="2000" dirty="0"/>
              <a:t>Temperature and humidity</a:t>
            </a:r>
            <a:endParaRPr lang="zh-CN" altLang="en-US" sz="2000" dirty="0"/>
          </a:p>
        </p:txBody>
      </p:sp>
      <p:sp>
        <p:nvSpPr>
          <p:cNvPr id="28" name="文本框 27">
            <a:extLst>
              <a:ext uri="{FF2B5EF4-FFF2-40B4-BE49-F238E27FC236}">
                <a16:creationId xmlns:a16="http://schemas.microsoft.com/office/drawing/2014/main" id="{87D02CD4-2EF9-5C1D-9BDE-97166DF332D2}"/>
              </a:ext>
            </a:extLst>
          </p:cNvPr>
          <p:cNvSpPr txBox="1"/>
          <p:nvPr/>
        </p:nvSpPr>
        <p:spPr>
          <a:xfrm>
            <a:off x="10659365" y="3538881"/>
            <a:ext cx="1219837" cy="506292"/>
          </a:xfrm>
          <a:prstGeom prst="rect">
            <a:avLst/>
          </a:prstGeom>
          <a:noFill/>
        </p:spPr>
        <p:txBody>
          <a:bodyPr wrap="square" rtlCol="0">
            <a:spAutoFit/>
          </a:bodyPr>
          <a:lstStyle/>
          <a:p>
            <a:pPr>
              <a:lnSpc>
                <a:spcPct val="150000"/>
              </a:lnSpc>
            </a:pPr>
            <a:r>
              <a:rPr lang="en-US" altLang="zh-CN" sz="2000" dirty="0"/>
              <a:t>Alarm</a:t>
            </a:r>
            <a:endParaRPr lang="zh-CN" altLang="en-US" sz="2000" dirty="0"/>
          </a:p>
        </p:txBody>
      </p:sp>
      <p:pic>
        <p:nvPicPr>
          <p:cNvPr id="30" name="图片 29">
            <a:extLst>
              <a:ext uri="{FF2B5EF4-FFF2-40B4-BE49-F238E27FC236}">
                <a16:creationId xmlns:a16="http://schemas.microsoft.com/office/drawing/2014/main" id="{D9047843-BC32-9B23-1A33-45DB3AB77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872" y="1606751"/>
            <a:ext cx="3617038" cy="33566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CFCB-2019-4B92-0C53-D28BBD740EB0}"/>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070286B7-DBE5-5831-C8CB-507C937AEE1F}"/>
              </a:ext>
            </a:extLst>
          </p:cNvPr>
          <p:cNvSpPr/>
          <p:nvPr/>
        </p:nvSpPr>
        <p:spPr>
          <a:xfrm rot="16200000">
            <a:off x="1432075" y="-1321312"/>
            <a:ext cx="521550" cy="3142525"/>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F31B4368-15CB-C603-F01E-DB6BB3792CDF}"/>
              </a:ext>
            </a:extLst>
          </p:cNvPr>
          <p:cNvSpPr txBox="1"/>
          <p:nvPr/>
        </p:nvSpPr>
        <p:spPr>
          <a:xfrm>
            <a:off x="1733736" y="49895"/>
            <a:ext cx="1589405" cy="400110"/>
          </a:xfrm>
          <a:prstGeom prst="rect">
            <a:avLst/>
          </a:prstGeom>
          <a:noFill/>
        </p:spPr>
        <p:txBody>
          <a:bodyPr wrap="square" rtlCol="0" anchor="t">
            <a:spAutoFit/>
          </a:bodyPr>
          <a:lstStyle/>
          <a:p>
            <a:pPr lvl="0"/>
            <a:r>
              <a:rPr lang="en-US" altLang="zh-CN" sz="2000" b="1" dirty="0">
                <a:sym typeface="+mn-ea"/>
              </a:rPr>
              <a:t>Specification</a:t>
            </a:r>
            <a:endParaRPr lang="zh-CN" altLang="en-US" sz="2000" b="1" dirty="0">
              <a:sym typeface="+mn-ea"/>
            </a:endParaRPr>
          </a:p>
        </p:txBody>
      </p:sp>
      <p:pic>
        <p:nvPicPr>
          <p:cNvPr id="3" name="Picture 2">
            <a:extLst>
              <a:ext uri="{FF2B5EF4-FFF2-40B4-BE49-F238E27FC236}">
                <a16:creationId xmlns:a16="http://schemas.microsoft.com/office/drawing/2014/main" id="{7D7B20F3-94D2-2A77-FEBA-B4FFAFBE3036}"/>
              </a:ext>
            </a:extLst>
          </p:cNvPr>
          <p:cNvPicPr>
            <a:picLocks noChangeArrowheads="1"/>
          </p:cNvPicPr>
          <p:nvPr/>
        </p:nvPicPr>
        <p:blipFill rotWithShape="1">
          <a:blip r:embed="rId4">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表格 3">
            <a:extLst>
              <a:ext uri="{FF2B5EF4-FFF2-40B4-BE49-F238E27FC236}">
                <a16:creationId xmlns:a16="http://schemas.microsoft.com/office/drawing/2014/main" id="{E29C5C86-E3BA-FAEB-BD04-4564941BF50A}"/>
              </a:ext>
            </a:extLst>
          </p:cNvPr>
          <p:cNvGraphicFramePr/>
          <p:nvPr>
            <p:custDataLst>
              <p:tags r:id="rId1"/>
            </p:custDataLst>
            <p:extLst>
              <p:ext uri="{D42A27DB-BD31-4B8C-83A1-F6EECF244321}">
                <p14:modId xmlns:p14="http://schemas.microsoft.com/office/powerpoint/2010/main" val="2703973564"/>
              </p:ext>
            </p:extLst>
          </p:nvPr>
        </p:nvGraphicFramePr>
        <p:xfrm>
          <a:off x="5881587" y="909794"/>
          <a:ext cx="5919470" cy="5549900"/>
        </p:xfrm>
        <a:graphic>
          <a:graphicData uri="http://schemas.openxmlformats.org/drawingml/2006/table">
            <a:tbl>
              <a:tblPr firstRow="1" bandRow="1"/>
              <a:tblGrid>
                <a:gridCol w="582930">
                  <a:extLst>
                    <a:ext uri="{9D8B030D-6E8A-4147-A177-3AD203B41FA5}">
                      <a16:colId xmlns:a16="http://schemas.microsoft.com/office/drawing/2014/main" val="20000"/>
                    </a:ext>
                  </a:extLst>
                </a:gridCol>
                <a:gridCol w="986790">
                  <a:extLst>
                    <a:ext uri="{9D8B030D-6E8A-4147-A177-3AD203B41FA5}">
                      <a16:colId xmlns:a16="http://schemas.microsoft.com/office/drawing/2014/main" val="20001"/>
                    </a:ext>
                  </a:extLst>
                </a:gridCol>
                <a:gridCol w="4349750">
                  <a:extLst>
                    <a:ext uri="{9D8B030D-6E8A-4147-A177-3AD203B41FA5}">
                      <a16:colId xmlns:a16="http://schemas.microsoft.com/office/drawing/2014/main" val="20002"/>
                    </a:ext>
                  </a:extLst>
                </a:gridCol>
              </a:tblGrid>
              <a:tr h="241300">
                <a:tc rowSpan="23">
                  <a:txBody>
                    <a:bodyPr/>
                    <a:lstStyle/>
                    <a:p>
                      <a:pPr indent="0" algn="ctr">
                        <a:buNone/>
                      </a:pPr>
                      <a:r>
                        <a:rPr lang="en-US" altLang="zh-CN" sz="1200" dirty="0"/>
                        <a:t>Spec</a:t>
                      </a:r>
                      <a:endParaRPr lang="zh-CN" altLang="en-US" sz="1200" dirty="0"/>
                    </a:p>
                  </a:txBody>
                  <a:tcPr marL="12700" marR="12700" marT="12700" anchor="ctr"/>
                </a:tc>
                <a:tc>
                  <a:txBody>
                    <a:bodyPr/>
                    <a:lstStyle/>
                    <a:p>
                      <a:pPr indent="0">
                        <a:buNone/>
                      </a:pPr>
                      <a:r>
                        <a:rPr lang="en-US" altLang="zh-CN" sz="1200" dirty="0"/>
                        <a:t>Model</a:t>
                      </a:r>
                      <a:endParaRPr lang="zh-CN" altLang="en-US" sz="1200" dirty="0"/>
                    </a:p>
                  </a:txBody>
                  <a:tcPr marL="12700" marR="12700" marT="12700" anchor="ctr"/>
                </a:tc>
                <a:tc>
                  <a:txBody>
                    <a:bodyPr/>
                    <a:lstStyle/>
                    <a:p>
                      <a:pPr indent="0">
                        <a:buNone/>
                      </a:pPr>
                      <a:r>
                        <a:rPr lang="en-US" altLang="en-US" sz="1200" dirty="0"/>
                        <a:t>L04</a:t>
                      </a:r>
                    </a:p>
                  </a:txBody>
                  <a:tcPr marL="12700" marR="12700" marT="12700" anchor="ctr"/>
                </a:tc>
                <a:extLst>
                  <a:ext uri="{0D108BD9-81ED-4DB2-BD59-A6C34878D82A}">
                    <a16:rowId xmlns:a16="http://schemas.microsoft.com/office/drawing/2014/main" val="10000"/>
                  </a:ext>
                </a:extLst>
              </a:tr>
              <a:tr h="241300">
                <a:tc vMerge="1">
                  <a:txBody>
                    <a:bodyPr/>
                    <a:lstStyle/>
                    <a:p>
                      <a:endParaRPr lang="zh-CN"/>
                    </a:p>
                  </a:txBody>
                  <a:tcPr/>
                </a:tc>
                <a:tc>
                  <a:txBody>
                    <a:bodyPr/>
                    <a:lstStyle/>
                    <a:p>
                      <a:pPr indent="0">
                        <a:buNone/>
                      </a:pPr>
                      <a:r>
                        <a:rPr lang="en-US" altLang="zh-CN" sz="1200" dirty="0"/>
                        <a:t>material</a:t>
                      </a:r>
                      <a:endParaRPr lang="zh-CN" altLang="en-US" sz="1200" dirty="0"/>
                    </a:p>
                  </a:txBody>
                  <a:tcPr marL="12700" marR="12700" marT="12700" anchor="ctr"/>
                </a:tc>
                <a:tc>
                  <a:txBody>
                    <a:bodyPr/>
                    <a:lstStyle/>
                    <a:p>
                      <a:pPr indent="0">
                        <a:buNone/>
                      </a:pPr>
                      <a:r>
                        <a:rPr lang="en-US" altLang="zh-CN" sz="1200" dirty="0">
                          <a:effectLst/>
                        </a:rPr>
                        <a:t>flame retardant plastic</a:t>
                      </a:r>
                      <a:endParaRPr lang="zh-CN" altLang="en-US" sz="1200" dirty="0"/>
                    </a:p>
                  </a:txBody>
                  <a:tcPr marL="12700" marR="12700" marT="12700" anchor="ctr"/>
                </a:tc>
                <a:extLst>
                  <a:ext uri="{0D108BD9-81ED-4DB2-BD59-A6C34878D82A}">
                    <a16:rowId xmlns:a16="http://schemas.microsoft.com/office/drawing/2014/main" val="10001"/>
                  </a:ext>
                </a:extLst>
              </a:tr>
              <a:tr h="241300">
                <a:tc vMerge="1">
                  <a:txBody>
                    <a:bodyPr/>
                    <a:lstStyle/>
                    <a:p>
                      <a:endParaRPr lang="zh-CN"/>
                    </a:p>
                  </a:txBody>
                  <a:tcPr/>
                </a:tc>
                <a:tc>
                  <a:txBody>
                    <a:bodyPr/>
                    <a:lstStyle/>
                    <a:p>
                      <a:pPr indent="0">
                        <a:buNone/>
                      </a:pPr>
                      <a:r>
                        <a:rPr lang="en-US" altLang="zh-CN" sz="1200" dirty="0"/>
                        <a:t>Hardware</a:t>
                      </a:r>
                      <a:endParaRPr lang="zh-CN" altLang="en-US" sz="1200" dirty="0"/>
                    </a:p>
                  </a:txBody>
                  <a:tcPr marL="12700" marR="12700" marT="12700" anchor="ctr"/>
                </a:tc>
                <a:tc>
                  <a:txBody>
                    <a:bodyPr/>
                    <a:lstStyle/>
                    <a:p>
                      <a:pPr indent="0">
                        <a:buNone/>
                      </a:pPr>
                      <a:r>
                        <a:rPr lang="en-US" altLang="zh-CN" sz="1200" dirty="0"/>
                        <a:t>ESP32-S3</a:t>
                      </a:r>
                      <a:endParaRPr lang="en-US" altLang="en-US" sz="1200" dirty="0"/>
                    </a:p>
                  </a:txBody>
                  <a:tcPr marL="12700" marR="12700" marT="12700" anchor="ctr"/>
                </a:tc>
                <a:extLst>
                  <a:ext uri="{0D108BD9-81ED-4DB2-BD59-A6C34878D82A}">
                    <a16:rowId xmlns:a16="http://schemas.microsoft.com/office/drawing/2014/main" val="10002"/>
                  </a:ext>
                </a:extLst>
              </a:tr>
              <a:tr h="241300">
                <a:tc vMerge="1">
                  <a:txBody>
                    <a:bodyPr/>
                    <a:lstStyle/>
                    <a:p>
                      <a:endParaRPr lang="zh-CN"/>
                    </a:p>
                  </a:txBody>
                  <a:tcPr/>
                </a:tc>
                <a:tc rowSpan="2">
                  <a:txBody>
                    <a:bodyPr/>
                    <a:lstStyle/>
                    <a:p>
                      <a:pPr indent="0" algn="ctr">
                        <a:buNone/>
                      </a:pPr>
                      <a:r>
                        <a:rPr lang="en-US" altLang="zh-CN" sz="1200" dirty="0"/>
                        <a:t>LTE Band</a:t>
                      </a:r>
                      <a:endParaRPr lang="zh-CN" altLang="en-US" sz="1200" dirty="0"/>
                    </a:p>
                  </a:txBody>
                  <a:tcPr marL="12700" marR="12700" marT="12700" anchor="ctr"/>
                </a:tc>
                <a:tc>
                  <a:txBody>
                    <a:bodyPr/>
                    <a:lstStyle/>
                    <a:p>
                      <a:pPr indent="0">
                        <a:buNone/>
                      </a:pPr>
                      <a:r>
                        <a:rPr lang="en-US" sz="1200"/>
                        <a:t>GSM：900、1800</a:t>
                      </a:r>
                      <a:endParaRPr lang="en-US" altLang="en-US" sz="1200"/>
                    </a:p>
                  </a:txBody>
                  <a:tcPr marL="12700" marR="12700" marT="12700" anchor="ctr"/>
                </a:tc>
                <a:extLst>
                  <a:ext uri="{0D108BD9-81ED-4DB2-BD59-A6C34878D82A}">
                    <a16:rowId xmlns:a16="http://schemas.microsoft.com/office/drawing/2014/main" val="10003"/>
                  </a:ext>
                </a:extLst>
              </a:tr>
              <a:tr h="241300">
                <a:tc vMerge="1">
                  <a:txBody>
                    <a:bodyPr/>
                    <a:lstStyle/>
                    <a:p>
                      <a:endParaRPr lang="zh-CN"/>
                    </a:p>
                  </a:txBody>
                  <a:tcPr/>
                </a:tc>
                <a:tc vMerge="1">
                  <a:txBody>
                    <a:bodyPr/>
                    <a:lstStyle/>
                    <a:p>
                      <a:endParaRPr lang="zh-CN"/>
                    </a:p>
                  </a:txBody>
                  <a:tcPr/>
                </a:tc>
                <a:tc>
                  <a:txBody>
                    <a:bodyPr/>
                    <a:lstStyle/>
                    <a:p>
                      <a:pPr indent="0">
                        <a:buNone/>
                      </a:pPr>
                      <a:r>
                        <a:rPr lang="en-US" sz="1200" dirty="0"/>
                        <a:t>4G FDD：B1B3 B7 B8 B20 TDD：B38 B39 B40 B41</a:t>
                      </a:r>
                      <a:endParaRPr lang="en-US" altLang="en-US" sz="1200" dirty="0"/>
                    </a:p>
                  </a:txBody>
                  <a:tcPr marL="12700" marR="12700" marT="12700" anchor="ctr"/>
                </a:tc>
                <a:extLst>
                  <a:ext uri="{0D108BD9-81ED-4DB2-BD59-A6C34878D82A}">
                    <a16:rowId xmlns:a16="http://schemas.microsoft.com/office/drawing/2014/main" val="10004"/>
                  </a:ext>
                </a:extLst>
              </a:tr>
              <a:tr h="241300">
                <a:tc vMerge="1">
                  <a:txBody>
                    <a:bodyPr/>
                    <a:lstStyle/>
                    <a:p>
                      <a:endParaRPr lang="zh-CN"/>
                    </a:p>
                  </a:txBody>
                  <a:tcPr/>
                </a:tc>
                <a:tc>
                  <a:txBody>
                    <a:bodyPr/>
                    <a:lstStyle/>
                    <a:p>
                      <a:pPr indent="0">
                        <a:buNone/>
                      </a:pPr>
                      <a:r>
                        <a:rPr lang="en-US" altLang="zh-CN" sz="1200" dirty="0"/>
                        <a:t>LCD</a:t>
                      </a:r>
                      <a:endParaRPr lang="zh-CN" altLang="en-US" sz="1200" dirty="0"/>
                    </a:p>
                  </a:txBody>
                  <a:tcPr marL="12700" marR="12700" marT="12700" anchor="ctr"/>
                </a:tc>
                <a:tc>
                  <a:txBody>
                    <a:bodyPr/>
                    <a:lstStyle/>
                    <a:p>
                      <a:pPr indent="0">
                        <a:buNone/>
                      </a:pPr>
                      <a:r>
                        <a:rPr lang="en-US" sz="1200" dirty="0"/>
                        <a:t>1.9 inch IPS 176*320 resolution</a:t>
                      </a:r>
                      <a:endParaRPr lang="en-US" altLang="en-US" sz="1200" dirty="0"/>
                    </a:p>
                  </a:txBody>
                  <a:tcPr marL="12700" marR="12700" marT="12700" anchor="ctr"/>
                </a:tc>
                <a:extLst>
                  <a:ext uri="{0D108BD9-81ED-4DB2-BD59-A6C34878D82A}">
                    <a16:rowId xmlns:a16="http://schemas.microsoft.com/office/drawing/2014/main" val="10005"/>
                  </a:ext>
                </a:extLst>
              </a:tr>
              <a:tr h="241300">
                <a:tc vMerge="1">
                  <a:txBody>
                    <a:bodyPr/>
                    <a:lstStyle/>
                    <a:p>
                      <a:endParaRPr lang="zh-CN"/>
                    </a:p>
                  </a:txBody>
                  <a:tcPr/>
                </a:tc>
                <a:tc>
                  <a:txBody>
                    <a:bodyPr/>
                    <a:lstStyle/>
                    <a:p>
                      <a:pPr indent="0">
                        <a:buNone/>
                      </a:pPr>
                      <a:r>
                        <a:rPr lang="en-US" altLang="zh-CN" sz="1200" dirty="0"/>
                        <a:t>RF connection</a:t>
                      </a:r>
                      <a:endParaRPr lang="zh-CN" altLang="en-US" sz="1200" dirty="0"/>
                    </a:p>
                  </a:txBody>
                  <a:tcPr marL="12700" marR="12700" marT="12700" anchor="ctr"/>
                </a:tc>
                <a:tc>
                  <a:txBody>
                    <a:bodyPr/>
                    <a:lstStyle/>
                    <a:p>
                      <a:pPr indent="0">
                        <a:buNone/>
                      </a:pPr>
                      <a:r>
                        <a:rPr lang="en-US" altLang="zh-CN" sz="1200" dirty="0"/>
                        <a:t>433MHZ</a:t>
                      </a:r>
                      <a:r>
                        <a:rPr lang="zh-CN" altLang="en-US" sz="1200" dirty="0"/>
                        <a:t> </a:t>
                      </a:r>
                      <a:r>
                        <a:rPr lang="en-US" altLang="zh-CN" sz="1200" dirty="0"/>
                        <a:t>or 869MHZ</a:t>
                      </a:r>
                      <a:endParaRPr lang="en-US" altLang="en-US" sz="1200" dirty="0"/>
                    </a:p>
                  </a:txBody>
                  <a:tcPr marL="12700" marR="12700" marT="12700" anchor="ctr"/>
                </a:tc>
                <a:extLst>
                  <a:ext uri="{0D108BD9-81ED-4DB2-BD59-A6C34878D82A}">
                    <a16:rowId xmlns:a16="http://schemas.microsoft.com/office/drawing/2014/main" val="10006"/>
                  </a:ext>
                </a:extLst>
              </a:tr>
              <a:tr h="241300">
                <a:tc vMerge="1">
                  <a:txBody>
                    <a:bodyPr/>
                    <a:lstStyle/>
                    <a:p>
                      <a:endParaRPr lang="zh-CN"/>
                    </a:p>
                  </a:txBody>
                  <a:tcPr/>
                </a:tc>
                <a:tc>
                  <a:txBody>
                    <a:bodyPr/>
                    <a:lstStyle/>
                    <a:p>
                      <a:pPr indent="0">
                        <a:buNone/>
                      </a:pPr>
                      <a:r>
                        <a:rPr lang="en-US" altLang="zh-CN" sz="1200" dirty="0"/>
                        <a:t>Firmware OS</a:t>
                      </a:r>
                      <a:endParaRPr lang="zh-CN" altLang="en-US" sz="1200" dirty="0"/>
                    </a:p>
                  </a:txBody>
                  <a:tcPr marL="12700" marR="12700" marT="12700" anchor="ctr"/>
                </a:tc>
                <a:tc>
                  <a:txBody>
                    <a:bodyPr/>
                    <a:lstStyle/>
                    <a:p>
                      <a:pPr indent="0">
                        <a:buNone/>
                      </a:pPr>
                      <a:r>
                        <a:rPr lang="en-US" sz="1200" dirty="0"/>
                        <a:t>RTOS</a:t>
                      </a:r>
                      <a:endParaRPr lang="en-US" altLang="en-US" sz="1200" dirty="0"/>
                    </a:p>
                  </a:txBody>
                  <a:tcPr marL="12700" marR="12700" marT="12700" anchor="ctr"/>
                </a:tc>
                <a:extLst>
                  <a:ext uri="{0D108BD9-81ED-4DB2-BD59-A6C34878D82A}">
                    <a16:rowId xmlns:a16="http://schemas.microsoft.com/office/drawing/2014/main" val="10007"/>
                  </a:ext>
                </a:extLst>
              </a:tr>
              <a:tr h="241300">
                <a:tc vMerge="1">
                  <a:txBody>
                    <a:bodyPr/>
                    <a:lstStyle/>
                    <a:p>
                      <a:endParaRPr lang="zh-CN"/>
                    </a:p>
                  </a:txBody>
                  <a:tcPr/>
                </a:tc>
                <a:tc>
                  <a:txBody>
                    <a:bodyPr/>
                    <a:lstStyle/>
                    <a:p>
                      <a:pPr indent="0">
                        <a:buNone/>
                      </a:pPr>
                      <a:r>
                        <a:rPr lang="en-US" altLang="zh-CN" sz="1200" dirty="0"/>
                        <a:t>wireless</a:t>
                      </a:r>
                      <a:endParaRPr lang="zh-CN" altLang="en-US" sz="1200" dirty="0"/>
                    </a:p>
                  </a:txBody>
                  <a:tcPr marL="12700" marR="12700" marT="12700" anchor="ctr"/>
                </a:tc>
                <a:tc>
                  <a:txBody>
                    <a:bodyPr/>
                    <a:lstStyle/>
                    <a:p>
                      <a:pPr indent="0">
                        <a:buNone/>
                      </a:pPr>
                      <a:r>
                        <a:rPr lang="en-US" sz="1200" dirty="0"/>
                        <a:t>BLE 5.1</a:t>
                      </a:r>
                      <a:r>
                        <a:rPr lang="zh-CN" altLang="en-US" sz="1200" dirty="0"/>
                        <a:t>，</a:t>
                      </a:r>
                      <a:r>
                        <a:rPr lang="en-US" altLang="zh-CN" sz="1200" dirty="0"/>
                        <a:t>WIFI 2.4G</a:t>
                      </a:r>
                      <a:endParaRPr lang="en-US" altLang="en-US" sz="1200" dirty="0"/>
                    </a:p>
                  </a:txBody>
                  <a:tcPr marL="12700" marR="12700" marT="12700" anchor="ctr"/>
                </a:tc>
                <a:extLst>
                  <a:ext uri="{0D108BD9-81ED-4DB2-BD59-A6C34878D82A}">
                    <a16:rowId xmlns:a16="http://schemas.microsoft.com/office/drawing/2014/main" val="10008"/>
                  </a:ext>
                </a:extLst>
              </a:tr>
              <a:tr h="241300">
                <a:tc vMerge="1">
                  <a:txBody>
                    <a:bodyPr/>
                    <a:lstStyle/>
                    <a:p>
                      <a:endParaRPr lang="zh-CN"/>
                    </a:p>
                  </a:txBody>
                  <a:tcPr/>
                </a:tc>
                <a:tc>
                  <a:txBody>
                    <a:bodyPr/>
                    <a:lstStyle/>
                    <a:p>
                      <a:pPr indent="0">
                        <a:buNone/>
                      </a:pPr>
                      <a:r>
                        <a:rPr lang="en-US" altLang="zh-CN" sz="1200" dirty="0"/>
                        <a:t>Blood pressure</a:t>
                      </a:r>
                      <a:endParaRPr lang="en-US" altLang="en-US" sz="1200" dirty="0"/>
                    </a:p>
                  </a:txBody>
                  <a:tcPr marL="12700" marR="12700" marT="12700" anchor="ctr"/>
                </a:tc>
                <a:tc>
                  <a:txBody>
                    <a:bodyPr/>
                    <a:lstStyle/>
                    <a:p>
                      <a:pPr indent="0">
                        <a:buNone/>
                      </a:pPr>
                      <a:r>
                        <a:rPr lang="en-US" altLang="en-US" sz="1200" dirty="0"/>
                        <a:t>Optional</a:t>
                      </a:r>
                    </a:p>
                  </a:txBody>
                  <a:tcPr marL="12700" marR="12700" marT="12700" anchor="ctr"/>
                </a:tc>
                <a:extLst>
                  <a:ext uri="{0D108BD9-81ED-4DB2-BD59-A6C34878D82A}">
                    <a16:rowId xmlns:a16="http://schemas.microsoft.com/office/drawing/2014/main" val="10009"/>
                  </a:ext>
                </a:extLst>
              </a:tr>
              <a:tr h="241300">
                <a:tc vMerge="1">
                  <a:txBody>
                    <a:bodyPr/>
                    <a:lstStyle/>
                    <a:p>
                      <a:endParaRPr lang="zh-CN"/>
                    </a:p>
                  </a:txBody>
                  <a:tcPr/>
                </a:tc>
                <a:tc>
                  <a:txBody>
                    <a:bodyPr/>
                    <a:lstStyle/>
                    <a:p>
                      <a:pPr indent="0">
                        <a:buNone/>
                      </a:pPr>
                      <a:r>
                        <a:rPr lang="en-US" altLang="zh-CN" sz="1200" dirty="0"/>
                        <a:t>Antenna</a:t>
                      </a:r>
                      <a:endParaRPr lang="zh-CN" altLang="en-US" sz="1200" dirty="0"/>
                    </a:p>
                  </a:txBody>
                  <a:tcPr marL="12700" marR="12700" marT="12700" anchor="ctr"/>
                </a:tc>
                <a:tc>
                  <a:txBody>
                    <a:bodyPr/>
                    <a:lstStyle/>
                    <a:p>
                      <a:pPr indent="0">
                        <a:buNone/>
                      </a:pPr>
                      <a:r>
                        <a:rPr lang="en-US" sz="1200" dirty="0"/>
                        <a:t>FPC</a:t>
                      </a:r>
                      <a:endParaRPr lang="en-US" altLang="en-US" sz="1200" dirty="0"/>
                    </a:p>
                  </a:txBody>
                  <a:tcPr marL="12700" marR="12700" marT="12700" anchor="ctr"/>
                </a:tc>
                <a:extLst>
                  <a:ext uri="{0D108BD9-81ED-4DB2-BD59-A6C34878D82A}">
                    <a16:rowId xmlns:a16="http://schemas.microsoft.com/office/drawing/2014/main" val="10010"/>
                  </a:ext>
                </a:extLst>
              </a:tr>
              <a:tr h="241300">
                <a:tc vMerge="1">
                  <a:txBody>
                    <a:bodyPr/>
                    <a:lstStyle/>
                    <a:p>
                      <a:endParaRPr lang="zh-CN"/>
                    </a:p>
                  </a:txBody>
                  <a:tcPr/>
                </a:tc>
                <a:tc>
                  <a:txBody>
                    <a:bodyPr/>
                    <a:lstStyle/>
                    <a:p>
                      <a:pPr indent="0">
                        <a:buNone/>
                      </a:pPr>
                      <a:r>
                        <a:rPr lang="en-US" altLang="zh-CN" sz="1200" dirty="0"/>
                        <a:t>Sleep monitor</a:t>
                      </a:r>
                      <a:endParaRPr lang="zh-CN" altLang="en-US" sz="1200" dirty="0"/>
                    </a:p>
                  </a:txBody>
                  <a:tcPr marL="12700" marR="12700" marT="12700" anchor="ctr"/>
                </a:tc>
                <a:tc>
                  <a:txBody>
                    <a:bodyPr/>
                    <a:lstStyle/>
                    <a:p>
                      <a:pPr indent="0">
                        <a:buNone/>
                      </a:pPr>
                      <a:r>
                        <a:rPr lang="en-US" altLang="en-US" sz="1200" dirty="0"/>
                        <a:t>Optional</a:t>
                      </a:r>
                    </a:p>
                  </a:txBody>
                  <a:tcPr marL="12700" marR="12700" marT="12700" anchor="ctr"/>
                </a:tc>
                <a:extLst>
                  <a:ext uri="{0D108BD9-81ED-4DB2-BD59-A6C34878D82A}">
                    <a16:rowId xmlns:a16="http://schemas.microsoft.com/office/drawing/2014/main" val="10011"/>
                  </a:ext>
                </a:extLst>
              </a:tr>
              <a:tr h="241300">
                <a:tc vMerge="1">
                  <a:txBody>
                    <a:bodyPr/>
                    <a:lstStyle/>
                    <a:p>
                      <a:endParaRPr lang="zh-CN"/>
                    </a:p>
                  </a:txBody>
                  <a:tcPr/>
                </a:tc>
                <a:tc>
                  <a:txBody>
                    <a:bodyPr/>
                    <a:lstStyle/>
                    <a:p>
                      <a:pPr indent="0">
                        <a:buNone/>
                      </a:pPr>
                      <a:r>
                        <a:rPr lang="en-US" sz="1200" dirty="0"/>
                        <a:t>SIM</a:t>
                      </a:r>
                      <a:endParaRPr lang="en-US" altLang="en-US" sz="1200" dirty="0"/>
                    </a:p>
                  </a:txBody>
                  <a:tcPr marL="12700" marR="12700" marT="12700" anchor="ctr"/>
                </a:tc>
                <a:tc>
                  <a:txBody>
                    <a:bodyPr/>
                    <a:lstStyle/>
                    <a:p>
                      <a:pPr indent="0">
                        <a:buNone/>
                      </a:pPr>
                      <a:r>
                        <a:rPr lang="en-US" sz="1200" dirty="0"/>
                        <a:t>Nano SIM</a:t>
                      </a:r>
                      <a:endParaRPr lang="en-US" altLang="en-US" sz="1200" dirty="0"/>
                    </a:p>
                  </a:txBody>
                  <a:tcPr marL="12700" marR="12700" marT="12700" anchor="ctr"/>
                </a:tc>
                <a:extLst>
                  <a:ext uri="{0D108BD9-81ED-4DB2-BD59-A6C34878D82A}">
                    <a16:rowId xmlns:a16="http://schemas.microsoft.com/office/drawing/2014/main" val="10012"/>
                  </a:ext>
                </a:extLst>
              </a:tr>
              <a:tr h="241300">
                <a:tc vMerge="1">
                  <a:txBody>
                    <a:bodyPr/>
                    <a:lstStyle/>
                    <a:p>
                      <a:endParaRPr lang="zh-CN"/>
                    </a:p>
                  </a:txBody>
                  <a:tcPr/>
                </a:tc>
                <a:tc>
                  <a:txBody>
                    <a:bodyPr/>
                    <a:lstStyle/>
                    <a:p>
                      <a:pPr indent="0">
                        <a:buNone/>
                      </a:pPr>
                      <a:r>
                        <a:rPr lang="en-US" altLang="zh-CN" sz="1200" dirty="0"/>
                        <a:t>Microphone</a:t>
                      </a:r>
                      <a:endParaRPr lang="zh-CN" altLang="en-US" sz="1200" dirty="0"/>
                    </a:p>
                  </a:txBody>
                  <a:tcPr marL="12700" marR="12700" marT="12700" anchor="ctr"/>
                </a:tc>
                <a:tc>
                  <a:txBody>
                    <a:bodyPr/>
                    <a:lstStyle/>
                    <a:p>
                      <a:pPr indent="0">
                        <a:buNone/>
                      </a:pPr>
                      <a:r>
                        <a:rPr lang="en-US" altLang="zh-CN" sz="1200" dirty="0"/>
                        <a:t>Matrix dual microphone</a:t>
                      </a:r>
                      <a:endParaRPr lang="zh-CN" altLang="en-US" sz="1200" dirty="0"/>
                    </a:p>
                  </a:txBody>
                  <a:tcPr marL="12700" marR="12700" marT="12700" anchor="ctr"/>
                </a:tc>
                <a:extLst>
                  <a:ext uri="{0D108BD9-81ED-4DB2-BD59-A6C34878D82A}">
                    <a16:rowId xmlns:a16="http://schemas.microsoft.com/office/drawing/2014/main" val="10013"/>
                  </a:ext>
                </a:extLst>
              </a:tr>
              <a:tr h="241300">
                <a:tc vMerge="1">
                  <a:txBody>
                    <a:bodyPr/>
                    <a:lstStyle/>
                    <a:p>
                      <a:endParaRPr lang="zh-CN"/>
                    </a:p>
                  </a:txBody>
                  <a:tcPr/>
                </a:tc>
                <a:tc>
                  <a:txBody>
                    <a:bodyPr/>
                    <a:lstStyle/>
                    <a:p>
                      <a:pPr indent="0">
                        <a:buNone/>
                      </a:pPr>
                      <a:r>
                        <a:rPr lang="en-US" altLang="zh-CN" sz="1200" dirty="0"/>
                        <a:t>Speaker</a:t>
                      </a:r>
                      <a:endParaRPr lang="zh-CN" altLang="en-US" sz="1200" dirty="0"/>
                    </a:p>
                  </a:txBody>
                  <a:tcPr marL="12700" marR="12700" marT="12700" anchor="ctr"/>
                </a:tc>
                <a:tc>
                  <a:txBody>
                    <a:bodyPr/>
                    <a:lstStyle/>
                    <a:p>
                      <a:pPr indent="0">
                        <a:buNone/>
                      </a:pPr>
                      <a:r>
                        <a:rPr lang="en-US" altLang="zh-CN" sz="1200" dirty="0"/>
                        <a:t>Dual 3.0W big speakers</a:t>
                      </a:r>
                      <a:endParaRPr lang="en-US" altLang="en-US" sz="1200" dirty="0"/>
                    </a:p>
                  </a:txBody>
                  <a:tcPr marL="12700" marR="12700" marT="12700" anchor="ctr"/>
                </a:tc>
                <a:extLst>
                  <a:ext uri="{0D108BD9-81ED-4DB2-BD59-A6C34878D82A}">
                    <a16:rowId xmlns:a16="http://schemas.microsoft.com/office/drawing/2014/main" val="10014"/>
                  </a:ext>
                </a:extLst>
              </a:tr>
              <a:tr h="241300">
                <a:tc vMerge="1">
                  <a:txBody>
                    <a:bodyPr/>
                    <a:lstStyle/>
                    <a:p>
                      <a:endParaRPr lang="zh-CN"/>
                    </a:p>
                  </a:txBody>
                  <a:tcPr/>
                </a:tc>
                <a:tc>
                  <a:txBody>
                    <a:bodyPr/>
                    <a:lstStyle/>
                    <a:p>
                      <a:pPr indent="0">
                        <a:buNone/>
                      </a:pPr>
                      <a:r>
                        <a:rPr lang="en-US" altLang="en-US" sz="1200" dirty="0"/>
                        <a:t>Battery</a:t>
                      </a:r>
                    </a:p>
                  </a:txBody>
                  <a:tcPr marL="12700" marR="12700" marT="12700" anchor="ctr"/>
                </a:tc>
                <a:tc>
                  <a:txBody>
                    <a:bodyPr/>
                    <a:lstStyle/>
                    <a:p>
                      <a:pPr indent="0">
                        <a:buNone/>
                      </a:pPr>
                      <a:r>
                        <a:rPr lang="en-US" altLang="zh-CN" sz="1200" dirty="0"/>
                        <a:t>Build in 1000 </a:t>
                      </a:r>
                      <a:r>
                        <a:rPr lang="en-US" altLang="zh-CN" sz="1200" dirty="0" err="1"/>
                        <a:t>mah</a:t>
                      </a:r>
                      <a:endParaRPr lang="zh-CN" altLang="en-US" sz="1200" dirty="0"/>
                    </a:p>
                  </a:txBody>
                  <a:tcPr marL="12700" marR="12700" marT="12700" anchor="ctr"/>
                </a:tc>
                <a:extLst>
                  <a:ext uri="{0D108BD9-81ED-4DB2-BD59-A6C34878D82A}">
                    <a16:rowId xmlns:a16="http://schemas.microsoft.com/office/drawing/2014/main" val="10015"/>
                  </a:ext>
                </a:extLst>
              </a:tr>
              <a:tr h="241300">
                <a:tc vMerge="1">
                  <a:txBody>
                    <a:bodyPr/>
                    <a:lstStyle/>
                    <a:p>
                      <a:endParaRPr lang="zh-CN"/>
                    </a:p>
                  </a:txBody>
                  <a:tcPr/>
                </a:tc>
                <a:tc>
                  <a:txBody>
                    <a:bodyPr/>
                    <a:lstStyle/>
                    <a:p>
                      <a:pPr indent="0">
                        <a:buNone/>
                      </a:pPr>
                      <a:r>
                        <a:rPr lang="en-US" altLang="zh-CN" sz="1200" dirty="0"/>
                        <a:t>Memory</a:t>
                      </a:r>
                      <a:endParaRPr lang="zh-CN" altLang="en-US" sz="1200" dirty="0"/>
                    </a:p>
                  </a:txBody>
                  <a:tcPr marL="12700" marR="12700" marT="12700" anchor="ctr"/>
                </a:tc>
                <a:tc>
                  <a:txBody>
                    <a:bodyPr/>
                    <a:lstStyle/>
                    <a:p>
                      <a:pPr indent="0">
                        <a:buNone/>
                      </a:pPr>
                      <a:r>
                        <a:rPr lang="en-US" sz="1200" dirty="0"/>
                        <a:t>24M+16M</a:t>
                      </a:r>
                      <a:endParaRPr lang="en-US" altLang="en-US" sz="1200" dirty="0"/>
                    </a:p>
                  </a:txBody>
                  <a:tcPr marL="12700" marR="12700" marT="12700" anchor="ctr"/>
                </a:tc>
                <a:extLst>
                  <a:ext uri="{0D108BD9-81ED-4DB2-BD59-A6C34878D82A}">
                    <a16:rowId xmlns:a16="http://schemas.microsoft.com/office/drawing/2014/main" val="10016"/>
                  </a:ext>
                </a:extLst>
              </a:tr>
              <a:tr h="241300">
                <a:tc vMerge="1">
                  <a:txBody>
                    <a:bodyPr/>
                    <a:lstStyle/>
                    <a:p>
                      <a:endParaRPr lang="zh-CN"/>
                    </a:p>
                  </a:txBody>
                  <a:tcPr/>
                </a:tc>
                <a:tc>
                  <a:txBody>
                    <a:bodyPr/>
                    <a:lstStyle/>
                    <a:p>
                      <a:pPr indent="0">
                        <a:buNone/>
                      </a:pPr>
                      <a:r>
                        <a:rPr lang="en-US" sz="1200" dirty="0"/>
                        <a:t>OTA</a:t>
                      </a:r>
                      <a:endParaRPr lang="en-US" altLang="en-US" sz="1200" dirty="0"/>
                    </a:p>
                  </a:txBody>
                  <a:tcPr marL="12700" marR="12700" marT="12700" anchor="ctr"/>
                </a:tc>
                <a:tc>
                  <a:txBody>
                    <a:bodyPr/>
                    <a:lstStyle/>
                    <a:p>
                      <a:pPr indent="0">
                        <a:buNone/>
                      </a:pPr>
                      <a:r>
                        <a:rPr lang="en-US" altLang="zh-CN" sz="1200" dirty="0"/>
                        <a:t>yes</a:t>
                      </a:r>
                      <a:endParaRPr lang="zh-CN" altLang="en-US" sz="1200" dirty="0"/>
                    </a:p>
                  </a:txBody>
                  <a:tcPr marL="12700" marR="12700" marT="12700" anchor="ctr"/>
                </a:tc>
                <a:extLst>
                  <a:ext uri="{0D108BD9-81ED-4DB2-BD59-A6C34878D82A}">
                    <a16:rowId xmlns:a16="http://schemas.microsoft.com/office/drawing/2014/main" val="10017"/>
                  </a:ext>
                </a:extLst>
              </a:tr>
              <a:tr h="241300">
                <a:tc vMerge="1">
                  <a:txBody>
                    <a:bodyPr/>
                    <a:lstStyle/>
                    <a:p>
                      <a:endParaRPr lang="zh-CN"/>
                    </a:p>
                  </a:txBody>
                  <a:tcPr/>
                </a:tc>
                <a:tc>
                  <a:txBody>
                    <a:bodyPr/>
                    <a:lstStyle/>
                    <a:p>
                      <a:pPr indent="0">
                        <a:buNone/>
                      </a:pPr>
                      <a:r>
                        <a:rPr lang="en-US" altLang="zh-CN" sz="1200" dirty="0"/>
                        <a:t>Charge</a:t>
                      </a:r>
                      <a:endParaRPr lang="zh-CN" altLang="en-US" sz="1200" dirty="0"/>
                    </a:p>
                  </a:txBody>
                  <a:tcPr marL="12700" marR="12700" marT="12700" anchor="ctr"/>
                </a:tc>
                <a:tc>
                  <a:txBody>
                    <a:bodyPr/>
                    <a:lstStyle/>
                    <a:p>
                      <a:pPr indent="0">
                        <a:buNone/>
                      </a:pPr>
                      <a:r>
                        <a:rPr lang="en-US" sz="1200" dirty="0"/>
                        <a:t>T</a:t>
                      </a:r>
                      <a:r>
                        <a:rPr lang="en-US" altLang="zh-CN" sz="1200" dirty="0"/>
                        <a:t>ype C</a:t>
                      </a:r>
                      <a:endParaRPr lang="en-US" altLang="en-US" sz="1200" dirty="0"/>
                    </a:p>
                  </a:txBody>
                  <a:tcPr marL="12700" marR="12700" marT="12700" anchor="ctr"/>
                </a:tc>
                <a:extLst>
                  <a:ext uri="{0D108BD9-81ED-4DB2-BD59-A6C34878D82A}">
                    <a16:rowId xmlns:a16="http://schemas.microsoft.com/office/drawing/2014/main" val="10018"/>
                  </a:ext>
                </a:extLst>
              </a:tr>
              <a:tr h="241300">
                <a:tc vMerge="1">
                  <a:txBody>
                    <a:bodyPr/>
                    <a:lstStyle/>
                    <a:p>
                      <a:endParaRPr lang="zh-CN"/>
                    </a:p>
                  </a:txBody>
                  <a:tcPr/>
                </a:tc>
                <a:tc>
                  <a:txBody>
                    <a:bodyPr/>
                    <a:lstStyle/>
                    <a:p>
                      <a:pPr indent="0">
                        <a:buNone/>
                      </a:pPr>
                      <a:r>
                        <a:rPr lang="en-US" altLang="zh-CN" sz="1200" dirty="0"/>
                        <a:t>Keys</a:t>
                      </a:r>
                      <a:endParaRPr lang="zh-CN" altLang="en-US" sz="1200" dirty="0"/>
                    </a:p>
                  </a:txBody>
                  <a:tcPr marL="12700" marR="12700" marT="12700" anchor="ctr"/>
                </a:tc>
                <a:tc>
                  <a:txBody>
                    <a:bodyPr/>
                    <a:lstStyle/>
                    <a:p>
                      <a:pPr indent="0">
                        <a:buNone/>
                      </a:pPr>
                      <a:r>
                        <a:rPr lang="en-US" altLang="zh-CN" sz="1200" dirty="0"/>
                        <a:t>5</a:t>
                      </a:r>
                      <a:r>
                        <a:rPr lang="zh-CN" altLang="en-US" sz="1200" dirty="0"/>
                        <a:t> </a:t>
                      </a:r>
                      <a:r>
                        <a:rPr lang="en-US" altLang="zh-CN" sz="1200" dirty="0"/>
                        <a:t>keys;</a:t>
                      </a:r>
                      <a:r>
                        <a:rPr lang="zh-CN" altLang="en-US" sz="1200" dirty="0"/>
                        <a:t>  </a:t>
                      </a:r>
                      <a:r>
                        <a:rPr lang="en-US" altLang="zh-CN" sz="1200" dirty="0"/>
                        <a:t>2</a:t>
                      </a:r>
                      <a:r>
                        <a:rPr lang="zh-CN" altLang="en-US" sz="1200" dirty="0"/>
                        <a:t> </a:t>
                      </a:r>
                      <a:r>
                        <a:rPr lang="en-US" altLang="zh-CN" sz="1200" dirty="0"/>
                        <a:t>keys</a:t>
                      </a:r>
                      <a:r>
                        <a:rPr lang="zh-CN" altLang="en-US" sz="1200" dirty="0"/>
                        <a:t> </a:t>
                      </a:r>
                      <a:r>
                        <a:rPr lang="en-US" altLang="zh-CN" sz="1200" dirty="0"/>
                        <a:t>for</a:t>
                      </a:r>
                      <a:r>
                        <a:rPr lang="zh-CN" altLang="en-US" sz="1200" dirty="0"/>
                        <a:t> </a:t>
                      </a:r>
                      <a:r>
                        <a:rPr lang="en-US" altLang="zh-CN" sz="1200" dirty="0"/>
                        <a:t>blood</a:t>
                      </a:r>
                      <a:r>
                        <a:rPr lang="zh-CN" altLang="en-US" sz="1200" dirty="0"/>
                        <a:t> </a:t>
                      </a:r>
                      <a:r>
                        <a:rPr lang="en-US" altLang="zh-CN" sz="1200" dirty="0"/>
                        <a:t>pressure</a:t>
                      </a:r>
                      <a:r>
                        <a:rPr lang="zh-CN" altLang="en-US" sz="1200" dirty="0"/>
                        <a:t> </a:t>
                      </a:r>
                      <a:r>
                        <a:rPr lang="en-US" altLang="zh-CN" sz="1200" dirty="0"/>
                        <a:t>are optional</a:t>
                      </a:r>
                      <a:endParaRPr lang="en-US" altLang="en-US" sz="1200" dirty="0"/>
                    </a:p>
                  </a:txBody>
                  <a:tcPr marL="12700" marR="12700" marT="12700" anchor="ctr"/>
                </a:tc>
                <a:extLst>
                  <a:ext uri="{0D108BD9-81ED-4DB2-BD59-A6C34878D82A}">
                    <a16:rowId xmlns:a16="http://schemas.microsoft.com/office/drawing/2014/main" val="10019"/>
                  </a:ext>
                </a:extLst>
              </a:tr>
              <a:tr h="241300">
                <a:tc vMerge="1">
                  <a:txBody>
                    <a:bodyPr/>
                    <a:lstStyle/>
                    <a:p>
                      <a:endParaRPr lang="zh-CN"/>
                    </a:p>
                  </a:txBody>
                  <a:tcPr/>
                </a:tc>
                <a:tc>
                  <a:txBody>
                    <a:bodyPr/>
                    <a:lstStyle/>
                    <a:p>
                      <a:pPr indent="0">
                        <a:buNone/>
                      </a:pPr>
                      <a:r>
                        <a:rPr lang="en-US" altLang="zh-CN" sz="1200" dirty="0"/>
                        <a:t>Dimension</a:t>
                      </a:r>
                      <a:endParaRPr lang="zh-CN" altLang="en-US" sz="1200" dirty="0"/>
                    </a:p>
                  </a:txBody>
                  <a:tcPr marL="12700" marR="12700" marT="12700" anchor="ctr"/>
                </a:tc>
                <a:tc>
                  <a:txBody>
                    <a:bodyPr/>
                    <a:lstStyle/>
                    <a:p>
                      <a:pPr indent="0">
                        <a:buNone/>
                      </a:pPr>
                      <a:r>
                        <a:rPr lang="en-US" altLang="zh-CN" sz="1200" dirty="0"/>
                        <a:t>140mm</a:t>
                      </a:r>
                      <a:r>
                        <a:rPr lang="en-US" sz="1200" dirty="0"/>
                        <a:t>x</a:t>
                      </a:r>
                      <a:r>
                        <a:rPr lang="en-US" altLang="zh-CN" sz="1200" dirty="0"/>
                        <a:t>100mm</a:t>
                      </a:r>
                      <a:r>
                        <a:rPr lang="en-US" sz="1200" dirty="0"/>
                        <a:t>x13.5mm </a:t>
                      </a:r>
                      <a:r>
                        <a:rPr lang="en-US" altLang="zh-CN" sz="1200" dirty="0"/>
                        <a:t>or 34.5mm</a:t>
                      </a:r>
                      <a:r>
                        <a:rPr lang="zh-CN" altLang="en-US" sz="1200" dirty="0"/>
                        <a:t>（</a:t>
                      </a:r>
                      <a:r>
                        <a:rPr lang="en-US" altLang="zh-CN" sz="1200" dirty="0"/>
                        <a:t>the</a:t>
                      </a:r>
                      <a:r>
                        <a:rPr lang="zh-CN" altLang="en-US" sz="1200" dirty="0"/>
                        <a:t> </a:t>
                      </a:r>
                      <a:r>
                        <a:rPr lang="en-US" altLang="zh-CN" sz="1200" dirty="0"/>
                        <a:t>highest</a:t>
                      </a:r>
                      <a:r>
                        <a:rPr lang="zh-CN" altLang="en-US" sz="1200" dirty="0"/>
                        <a:t>）</a:t>
                      </a:r>
                      <a:endParaRPr lang="en-US" altLang="en-US" sz="1200" dirty="0"/>
                    </a:p>
                  </a:txBody>
                  <a:tcPr marL="12700" marR="12700" marT="12700" anchor="ctr"/>
                </a:tc>
                <a:extLst>
                  <a:ext uri="{0D108BD9-81ED-4DB2-BD59-A6C34878D82A}">
                    <a16:rowId xmlns:a16="http://schemas.microsoft.com/office/drawing/2014/main" val="10020"/>
                  </a:ext>
                </a:extLst>
              </a:tr>
              <a:tr h="241300">
                <a:tc vMerge="1">
                  <a:txBody>
                    <a:bodyPr/>
                    <a:lstStyle/>
                    <a:p>
                      <a:endParaRPr lang="zh-CN"/>
                    </a:p>
                  </a:txBody>
                  <a:tcPr/>
                </a:tc>
                <a:tc>
                  <a:txBody>
                    <a:bodyPr/>
                    <a:lstStyle/>
                    <a:p>
                      <a:pPr indent="0">
                        <a:buNone/>
                      </a:pPr>
                      <a:r>
                        <a:rPr lang="en-US" altLang="zh-CN" sz="1200" dirty="0"/>
                        <a:t>Weight</a:t>
                      </a:r>
                      <a:endParaRPr lang="zh-CN" altLang="en-US" sz="1200" dirty="0"/>
                    </a:p>
                  </a:txBody>
                  <a:tcPr marL="12700" marR="12700" marT="12700" anchor="ctr"/>
                </a:tc>
                <a:tc>
                  <a:txBody>
                    <a:bodyPr/>
                    <a:lstStyle/>
                    <a:p>
                      <a:pPr indent="0">
                        <a:buNone/>
                      </a:pPr>
                      <a:r>
                        <a:rPr lang="en-US" sz="1200" dirty="0"/>
                        <a:t>225g (included blood pressure module)</a:t>
                      </a:r>
                      <a:endParaRPr lang="en-US" altLang="en-US" sz="1200" dirty="0"/>
                    </a:p>
                  </a:txBody>
                  <a:tcPr marL="12700" marR="12700" marT="12700" anchor="ctr"/>
                </a:tc>
                <a:extLst>
                  <a:ext uri="{0D108BD9-81ED-4DB2-BD59-A6C34878D82A}">
                    <a16:rowId xmlns:a16="http://schemas.microsoft.com/office/drawing/2014/main" val="10021"/>
                  </a:ext>
                </a:extLst>
              </a:tr>
              <a:tr h="241300">
                <a:tc vMerge="1">
                  <a:txBody>
                    <a:bodyPr/>
                    <a:lstStyle/>
                    <a:p>
                      <a:endParaRPr lang="zh-CN"/>
                    </a:p>
                  </a:txBody>
                  <a:tcPr/>
                </a:tc>
                <a:tc>
                  <a:txBody>
                    <a:bodyPr/>
                    <a:lstStyle/>
                    <a:p>
                      <a:pPr indent="0">
                        <a:buNone/>
                      </a:pPr>
                      <a:r>
                        <a:rPr lang="en-US" altLang="zh-CN" sz="1200" dirty="0"/>
                        <a:t>Color</a:t>
                      </a:r>
                      <a:endParaRPr lang="zh-CN" altLang="en-US" sz="1200" dirty="0"/>
                    </a:p>
                  </a:txBody>
                  <a:tcPr marL="12700" marR="12700" marT="12700" anchor="ctr"/>
                </a:tc>
                <a:tc>
                  <a:txBody>
                    <a:bodyPr/>
                    <a:lstStyle/>
                    <a:p>
                      <a:pPr indent="0">
                        <a:buNone/>
                      </a:pPr>
                      <a:r>
                        <a:rPr lang="en-US" altLang="zh-CN" sz="1200" dirty="0"/>
                        <a:t>White</a:t>
                      </a:r>
                      <a:endParaRPr lang="zh-CN" altLang="en-US" sz="1200" dirty="0"/>
                    </a:p>
                  </a:txBody>
                  <a:tcPr marL="12700" marR="12700" marT="12700" anchor="ctr"/>
                </a:tc>
                <a:extLst>
                  <a:ext uri="{0D108BD9-81ED-4DB2-BD59-A6C34878D82A}">
                    <a16:rowId xmlns:a16="http://schemas.microsoft.com/office/drawing/2014/main" val="10022"/>
                  </a:ext>
                </a:extLst>
              </a:tr>
            </a:tbl>
          </a:graphicData>
        </a:graphic>
      </p:graphicFrame>
      <p:pic>
        <p:nvPicPr>
          <p:cNvPr id="11" name="图片 10">
            <a:extLst>
              <a:ext uri="{FF2B5EF4-FFF2-40B4-BE49-F238E27FC236}">
                <a16:creationId xmlns:a16="http://schemas.microsoft.com/office/drawing/2014/main" id="{EFF1D259-E766-70F9-43B0-A9F2819C4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587" y="1053794"/>
            <a:ext cx="5282937" cy="2972974"/>
          </a:xfrm>
          <a:prstGeom prst="rect">
            <a:avLst/>
          </a:prstGeom>
        </p:spPr>
      </p:pic>
    </p:spTree>
    <p:extLst>
      <p:ext uri="{BB962C8B-B14F-4D97-AF65-F5344CB8AC3E}">
        <p14:creationId xmlns:p14="http://schemas.microsoft.com/office/powerpoint/2010/main" val="272422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2A337-2F09-E3B2-AD8A-046DC926986E}"/>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F651D82F-A24F-7266-D2E8-10DB54B25476}"/>
              </a:ext>
            </a:extLst>
          </p:cNvPr>
          <p:cNvSpPr/>
          <p:nvPr/>
        </p:nvSpPr>
        <p:spPr>
          <a:xfrm rot="16200000">
            <a:off x="3244814" y="-3134050"/>
            <a:ext cx="521550" cy="6768000"/>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D24B6857-766E-AD15-5914-7E95232BD531}"/>
              </a:ext>
            </a:extLst>
          </p:cNvPr>
          <p:cNvSpPr txBox="1"/>
          <p:nvPr/>
        </p:nvSpPr>
        <p:spPr>
          <a:xfrm>
            <a:off x="1633588" y="49895"/>
            <a:ext cx="5400000" cy="400110"/>
          </a:xfrm>
          <a:prstGeom prst="rect">
            <a:avLst/>
          </a:prstGeom>
          <a:noFill/>
        </p:spPr>
        <p:txBody>
          <a:bodyPr wrap="square" rtlCol="0" anchor="t">
            <a:spAutoFit/>
          </a:bodyPr>
          <a:lstStyle/>
          <a:p>
            <a:r>
              <a:rPr lang="en-US" altLang="zh-CN" sz="2000" b="1" dirty="0"/>
              <a:t>Charging locator/watch, remote service, SOS call</a:t>
            </a:r>
            <a:endParaRPr lang="zh-CN" altLang="en-US" sz="2000" b="1" dirty="0"/>
          </a:p>
        </p:txBody>
      </p:sp>
      <p:pic>
        <p:nvPicPr>
          <p:cNvPr id="3" name="Picture 2">
            <a:extLst>
              <a:ext uri="{FF2B5EF4-FFF2-40B4-BE49-F238E27FC236}">
                <a16:creationId xmlns:a16="http://schemas.microsoft.com/office/drawing/2014/main" id="{DC815CB8-C46E-81D3-64E2-9F10CB1AF76E}"/>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EDC2C4A7-7995-474D-759A-7E4D31F6129F}"/>
              </a:ext>
            </a:extLst>
          </p:cNvPr>
          <p:cNvSpPr txBox="1"/>
          <p:nvPr/>
        </p:nvSpPr>
        <p:spPr>
          <a:xfrm>
            <a:off x="6097587" y="2277794"/>
            <a:ext cx="5681770" cy="1996893"/>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1: The care center can send various text and voice messages to the smart dock. Remind users. The user responds by pressing the green button</a:t>
            </a:r>
          </a:p>
          <a:p>
            <a:pPr>
              <a:lnSpc>
                <a:spcPct val="150000"/>
              </a:lnSpc>
            </a:pPr>
            <a:r>
              <a:rPr lang="en-US" altLang="zh-CN" sz="1400" dirty="0">
                <a:solidFill>
                  <a:srgbClr val="646164"/>
                </a:solidFill>
                <a:ea typeface="思源黑体 CN Bold" panose="020B0800000000000000" charset="-122"/>
              </a:rPr>
              <a:t>2: Long press the red SOS button to establish a voice call with the call center and obtain emergency assistance.</a:t>
            </a:r>
          </a:p>
          <a:p>
            <a:pPr>
              <a:lnSpc>
                <a:spcPct val="150000"/>
              </a:lnSpc>
            </a:pPr>
            <a:r>
              <a:rPr lang="en-US" altLang="zh-CN" sz="1400" dirty="0">
                <a:solidFill>
                  <a:srgbClr val="646164"/>
                </a:solidFill>
                <a:ea typeface="思源黑体 CN Bold" panose="020B0800000000000000" charset="-122"/>
              </a:rPr>
              <a:t>3: Users can also long press the yellow button to access life services and assistance</a:t>
            </a:r>
            <a:r>
              <a:rPr lang="zh-CN" altLang="en-US" sz="1400" dirty="0">
                <a:solidFill>
                  <a:srgbClr val="646164"/>
                </a:solidFill>
                <a:ea typeface="思源黑体 CN Bold" panose="020B0800000000000000" charset="-122"/>
              </a:rPr>
              <a:t>。</a:t>
            </a:r>
          </a:p>
        </p:txBody>
      </p:sp>
      <p:pic>
        <p:nvPicPr>
          <p:cNvPr id="15" name="图片 14">
            <a:extLst>
              <a:ext uri="{FF2B5EF4-FFF2-40B4-BE49-F238E27FC236}">
                <a16:creationId xmlns:a16="http://schemas.microsoft.com/office/drawing/2014/main" id="{CDE36B7B-CD85-A335-23FB-ADE8954E1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65" y="1485794"/>
            <a:ext cx="6013325" cy="3384000"/>
          </a:xfrm>
          <a:prstGeom prst="rect">
            <a:avLst/>
          </a:prstGeom>
        </p:spPr>
      </p:pic>
    </p:spTree>
    <p:extLst>
      <p:ext uri="{BB962C8B-B14F-4D97-AF65-F5344CB8AC3E}">
        <p14:creationId xmlns:p14="http://schemas.microsoft.com/office/powerpoint/2010/main" val="2680428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F289-3B31-34F0-5F0F-28FFEB0A119F}"/>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584A767E-E455-7470-37D4-BD3CF57868D0}"/>
              </a:ext>
            </a:extLst>
          </p:cNvPr>
          <p:cNvSpPr/>
          <p:nvPr/>
        </p:nvSpPr>
        <p:spPr>
          <a:xfrm rot="16200000">
            <a:off x="3460815" y="-3350050"/>
            <a:ext cx="521550" cy="7199999"/>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1C13ED23-7B1E-DB8C-76BA-986BBD4933F6}"/>
              </a:ext>
            </a:extLst>
          </p:cNvPr>
          <p:cNvSpPr txBox="1"/>
          <p:nvPr/>
        </p:nvSpPr>
        <p:spPr>
          <a:xfrm>
            <a:off x="1712619" y="62064"/>
            <a:ext cx="6112968" cy="400110"/>
          </a:xfrm>
          <a:prstGeom prst="rect">
            <a:avLst/>
          </a:prstGeom>
          <a:noFill/>
        </p:spPr>
        <p:txBody>
          <a:bodyPr wrap="square" rtlCol="0" anchor="t">
            <a:spAutoFit/>
          </a:bodyPr>
          <a:lstStyle/>
          <a:p>
            <a:r>
              <a:rPr lang="en-US" altLang="zh-CN" sz="2000" b="1" dirty="0"/>
              <a:t>Ultra large volume speaker and matrix microphone</a:t>
            </a:r>
            <a:endParaRPr lang="zh-CN" altLang="en-US" sz="2000" b="1" dirty="0"/>
          </a:p>
        </p:txBody>
      </p:sp>
      <p:pic>
        <p:nvPicPr>
          <p:cNvPr id="3" name="Picture 2">
            <a:extLst>
              <a:ext uri="{FF2B5EF4-FFF2-40B4-BE49-F238E27FC236}">
                <a16:creationId xmlns:a16="http://schemas.microsoft.com/office/drawing/2014/main" id="{D094B630-86CD-7498-1E3D-11F533D830EE}"/>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0F84BD9F-85BB-EE5B-F365-33AD1A560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545" y="1557794"/>
            <a:ext cx="5282937" cy="2972974"/>
          </a:xfrm>
          <a:prstGeom prst="rect">
            <a:avLst/>
          </a:prstGeom>
        </p:spPr>
      </p:pic>
      <p:sp>
        <p:nvSpPr>
          <p:cNvPr id="2" name="文本框 1">
            <a:extLst>
              <a:ext uri="{FF2B5EF4-FFF2-40B4-BE49-F238E27FC236}">
                <a16:creationId xmlns:a16="http://schemas.microsoft.com/office/drawing/2014/main" id="{2F2DF672-A5F6-2064-9500-30A400672A57}"/>
              </a:ext>
            </a:extLst>
          </p:cNvPr>
          <p:cNvSpPr txBox="1"/>
          <p:nvPr/>
        </p:nvSpPr>
        <p:spPr>
          <a:xfrm>
            <a:off x="6385587" y="2133794"/>
            <a:ext cx="4680000" cy="1674754"/>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1: Left and right stereo speakers, super high volume.</a:t>
            </a:r>
          </a:p>
          <a:p>
            <a:pPr>
              <a:lnSpc>
                <a:spcPct val="150000"/>
              </a:lnSpc>
            </a:pPr>
            <a:r>
              <a:rPr lang="en-US" altLang="zh-CN" sz="1400" dirty="0">
                <a:solidFill>
                  <a:srgbClr val="646164"/>
                </a:solidFill>
                <a:ea typeface="思源黑体 CN Bold" panose="020B0800000000000000" charset="-122"/>
              </a:rPr>
              <a:t>2: 2 microphones, capable of supporting high-definition calls in a 250 square meter space</a:t>
            </a:r>
          </a:p>
          <a:p>
            <a:pPr>
              <a:lnSpc>
                <a:spcPct val="150000"/>
              </a:lnSpc>
            </a:pPr>
            <a:r>
              <a:rPr lang="en-US" altLang="zh-CN" sz="1400" dirty="0">
                <a:solidFill>
                  <a:srgbClr val="646164"/>
                </a:solidFill>
                <a:ea typeface="思源黑体 CN Bold" panose="020B0800000000000000" charset="-122"/>
              </a:rPr>
              <a:t>3: Support platform send voice notifications to base</a:t>
            </a:r>
          </a:p>
          <a:p>
            <a:pPr>
              <a:lnSpc>
                <a:spcPct val="150000"/>
              </a:lnSpc>
            </a:pPr>
            <a:r>
              <a:rPr lang="en-US" altLang="zh-CN" sz="1400" dirty="0">
                <a:solidFill>
                  <a:srgbClr val="646164"/>
                </a:solidFill>
                <a:ea typeface="思源黑体 CN Bold" panose="020B0800000000000000" charset="-122"/>
              </a:rPr>
              <a:t>4: Abnormal detection data, voice alarm</a:t>
            </a:r>
            <a:endParaRPr lang="zh-CN" altLang="en-US" sz="1400" dirty="0">
              <a:solidFill>
                <a:srgbClr val="646164"/>
              </a:solidFill>
              <a:ea typeface="思源黑体 CN Bold" panose="020B0800000000000000" charset="-122"/>
            </a:endParaRPr>
          </a:p>
        </p:txBody>
      </p:sp>
    </p:spTree>
    <p:extLst>
      <p:ext uri="{BB962C8B-B14F-4D97-AF65-F5344CB8AC3E}">
        <p14:creationId xmlns:p14="http://schemas.microsoft.com/office/powerpoint/2010/main" val="162992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E71AE-4663-A863-327E-0F0AC53BB306}"/>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96A74516-0289-9FFC-4D10-026B5651AEB8}"/>
              </a:ext>
            </a:extLst>
          </p:cNvPr>
          <p:cNvSpPr/>
          <p:nvPr/>
        </p:nvSpPr>
        <p:spPr>
          <a:xfrm rot="16200000">
            <a:off x="3100814" y="-2990050"/>
            <a:ext cx="521550" cy="6480000"/>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99F484E7-F4D1-B047-4F08-92C2138C3B2D}"/>
              </a:ext>
            </a:extLst>
          </p:cNvPr>
          <p:cNvSpPr txBox="1"/>
          <p:nvPr/>
        </p:nvSpPr>
        <p:spPr>
          <a:xfrm>
            <a:off x="1705587" y="49895"/>
            <a:ext cx="4952521" cy="400110"/>
          </a:xfrm>
          <a:prstGeom prst="rect">
            <a:avLst/>
          </a:prstGeom>
          <a:noFill/>
        </p:spPr>
        <p:txBody>
          <a:bodyPr wrap="square" rtlCol="0" anchor="t">
            <a:spAutoFit/>
          </a:bodyPr>
          <a:lstStyle/>
          <a:p>
            <a:pPr lvl="0"/>
            <a:r>
              <a:rPr lang="en-US" altLang="zh-CN" sz="2000" b="1" dirty="0">
                <a:sym typeface="+mn-ea"/>
              </a:rPr>
              <a:t>Room temperature and humidity monitoring</a:t>
            </a:r>
            <a:endParaRPr lang="zh-CN" altLang="en-US" sz="2000" b="1" dirty="0">
              <a:sym typeface="+mn-ea"/>
            </a:endParaRPr>
          </a:p>
        </p:txBody>
      </p:sp>
      <p:pic>
        <p:nvPicPr>
          <p:cNvPr id="3" name="Picture 2">
            <a:extLst>
              <a:ext uri="{FF2B5EF4-FFF2-40B4-BE49-F238E27FC236}">
                <a16:creationId xmlns:a16="http://schemas.microsoft.com/office/drawing/2014/main" id="{BF6861E1-32C9-6901-2BD8-7D23FEFD0289}"/>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B547D7DB-BFCE-79EF-0199-D06A6130CC02}"/>
              </a:ext>
            </a:extLst>
          </p:cNvPr>
          <p:cNvPicPr>
            <a:picLocks noChangeAspect="1"/>
          </p:cNvPicPr>
          <p:nvPr/>
        </p:nvPicPr>
        <p:blipFill>
          <a:blip r:embed="rId4"/>
          <a:stretch>
            <a:fillRect/>
          </a:stretch>
        </p:blipFill>
        <p:spPr>
          <a:xfrm>
            <a:off x="3739813" y="3429794"/>
            <a:ext cx="3349309" cy="2955574"/>
          </a:xfrm>
          <a:prstGeom prst="rect">
            <a:avLst/>
          </a:prstGeom>
        </p:spPr>
      </p:pic>
      <p:sp>
        <p:nvSpPr>
          <p:cNvPr id="4" name="文本框 3">
            <a:extLst>
              <a:ext uri="{FF2B5EF4-FFF2-40B4-BE49-F238E27FC236}">
                <a16:creationId xmlns:a16="http://schemas.microsoft.com/office/drawing/2014/main" id="{719DC875-62B5-A877-7EC1-B91E6C38F3AD}"/>
              </a:ext>
            </a:extLst>
          </p:cNvPr>
          <p:cNvSpPr txBox="1"/>
          <p:nvPr/>
        </p:nvSpPr>
        <p:spPr>
          <a:xfrm>
            <a:off x="7089122" y="2366287"/>
            <a:ext cx="4680000" cy="1028423"/>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Support real-time display of room temperature and humidity</a:t>
            </a:r>
          </a:p>
          <a:p>
            <a:pPr>
              <a:lnSpc>
                <a:spcPct val="150000"/>
              </a:lnSpc>
            </a:pPr>
            <a:r>
              <a:rPr lang="en-US" altLang="zh-CN" sz="1400" dirty="0">
                <a:solidFill>
                  <a:srgbClr val="646164"/>
                </a:solidFill>
                <a:ea typeface="思源黑体 CN Bold" panose="020B0800000000000000" charset="-122"/>
              </a:rPr>
              <a:t>Stay informed about the safety and comfort of the user's environment at all times</a:t>
            </a:r>
            <a:endParaRPr lang="zh-CN" altLang="en-US" sz="1400" dirty="0">
              <a:solidFill>
                <a:srgbClr val="646164"/>
              </a:solidFill>
              <a:ea typeface="思源黑体 CN Bold" panose="020B0800000000000000" charset="-122"/>
            </a:endParaRPr>
          </a:p>
        </p:txBody>
      </p:sp>
      <p:pic>
        <p:nvPicPr>
          <p:cNvPr id="6" name="图片 5">
            <a:extLst>
              <a:ext uri="{FF2B5EF4-FFF2-40B4-BE49-F238E27FC236}">
                <a16:creationId xmlns:a16="http://schemas.microsoft.com/office/drawing/2014/main" id="{3B5445CB-8878-8B44-9AE4-2E1879273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89" y="1097923"/>
            <a:ext cx="5806452" cy="3960000"/>
          </a:xfrm>
          <a:prstGeom prst="rect">
            <a:avLst/>
          </a:prstGeom>
        </p:spPr>
      </p:pic>
    </p:spTree>
    <p:extLst>
      <p:ext uri="{BB962C8B-B14F-4D97-AF65-F5344CB8AC3E}">
        <p14:creationId xmlns:p14="http://schemas.microsoft.com/office/powerpoint/2010/main" val="77684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AB6A-BCA1-8D57-7EB9-DADE77F72683}"/>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77BB676A-2719-DD07-4F04-959DF435764F}"/>
              </a:ext>
            </a:extLst>
          </p:cNvPr>
          <p:cNvSpPr/>
          <p:nvPr/>
        </p:nvSpPr>
        <p:spPr>
          <a:xfrm rot="16200000">
            <a:off x="2956816" y="-2846050"/>
            <a:ext cx="521550" cy="6191998"/>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D8597CA2-AE0D-584B-F8F1-059EE8D45FCF}"/>
              </a:ext>
            </a:extLst>
          </p:cNvPr>
          <p:cNvSpPr txBox="1"/>
          <p:nvPr/>
        </p:nvSpPr>
        <p:spPr>
          <a:xfrm>
            <a:off x="1705587" y="49895"/>
            <a:ext cx="4509065" cy="400110"/>
          </a:xfrm>
          <a:prstGeom prst="rect">
            <a:avLst/>
          </a:prstGeom>
          <a:noFill/>
        </p:spPr>
        <p:txBody>
          <a:bodyPr wrap="square" rtlCol="0" anchor="t">
            <a:spAutoFit/>
          </a:bodyPr>
          <a:lstStyle/>
          <a:p>
            <a:pPr>
              <a:lnSpc>
                <a:spcPct val="100000"/>
              </a:lnSpc>
            </a:pPr>
            <a:r>
              <a:rPr lang="en-US" altLang="zh-CN" sz="2000" b="1" dirty="0">
                <a:sym typeface="微软雅黑" panose="020B0503020204020204" charset="-122"/>
              </a:rPr>
              <a:t>Built in air pump blood pressure monitor</a:t>
            </a:r>
            <a:endParaRPr lang="zh-CN" altLang="zh-CN" sz="2000" b="1" dirty="0">
              <a:sym typeface="微软雅黑" panose="020B0503020204020204" charset="-122"/>
            </a:endParaRPr>
          </a:p>
        </p:txBody>
      </p:sp>
      <p:pic>
        <p:nvPicPr>
          <p:cNvPr id="3" name="Picture 2">
            <a:extLst>
              <a:ext uri="{FF2B5EF4-FFF2-40B4-BE49-F238E27FC236}">
                <a16:creationId xmlns:a16="http://schemas.microsoft.com/office/drawing/2014/main" id="{3884407C-E6AC-1BE7-E490-79D3AED6E675}"/>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BE47F4A-CBC2-9D3E-07B6-EF71A12D7330}"/>
              </a:ext>
            </a:extLst>
          </p:cNvPr>
          <p:cNvSpPr txBox="1"/>
          <p:nvPr/>
        </p:nvSpPr>
        <p:spPr>
          <a:xfrm>
            <a:off x="6214652" y="2448983"/>
            <a:ext cx="5697686" cy="1674754"/>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1: The smart base is equipped with an air pump. Accurate blood pressure measurement can be achieved through an external cuff.</a:t>
            </a:r>
          </a:p>
          <a:p>
            <a:pPr>
              <a:lnSpc>
                <a:spcPct val="150000"/>
              </a:lnSpc>
            </a:pPr>
            <a:r>
              <a:rPr lang="en-US" altLang="zh-CN" sz="1400" dirty="0">
                <a:solidFill>
                  <a:srgbClr val="646164"/>
                </a:solidFill>
                <a:ea typeface="思源黑体 CN Bold" panose="020B0800000000000000" charset="-122"/>
              </a:rPr>
              <a:t>2: Two separate buttons. It is possible to collect data from two parents separately and display the data separately on cloud servers</a:t>
            </a:r>
          </a:p>
          <a:p>
            <a:pPr>
              <a:lnSpc>
                <a:spcPct val="150000"/>
              </a:lnSpc>
            </a:pPr>
            <a:r>
              <a:rPr lang="en-US" altLang="zh-CN" sz="1400" dirty="0">
                <a:solidFill>
                  <a:srgbClr val="646164"/>
                </a:solidFill>
                <a:ea typeface="思源黑体 CN Bold" panose="020B0800000000000000" charset="-122"/>
              </a:rPr>
              <a:t>3: All data can be sent to the server via WIFI or 4G</a:t>
            </a:r>
            <a:endParaRPr lang="zh-CN" altLang="en-US" sz="1400" dirty="0">
              <a:solidFill>
                <a:srgbClr val="646164"/>
              </a:solidFill>
              <a:ea typeface="思源黑体 CN Bold" panose="020B0800000000000000" charset="-122"/>
            </a:endParaRPr>
          </a:p>
        </p:txBody>
      </p:sp>
      <p:pic>
        <p:nvPicPr>
          <p:cNvPr id="6" name="图片 5">
            <a:extLst>
              <a:ext uri="{FF2B5EF4-FFF2-40B4-BE49-F238E27FC236}">
                <a16:creationId xmlns:a16="http://schemas.microsoft.com/office/drawing/2014/main" id="{46CF6D9C-3272-39AB-436B-02054BC2A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074" y="2493794"/>
            <a:ext cx="4104000" cy="3808362"/>
          </a:xfrm>
          <a:prstGeom prst="rect">
            <a:avLst/>
          </a:prstGeom>
        </p:spPr>
      </p:pic>
      <p:sp>
        <p:nvSpPr>
          <p:cNvPr id="8" name="文本框 7">
            <a:extLst>
              <a:ext uri="{FF2B5EF4-FFF2-40B4-BE49-F238E27FC236}">
                <a16:creationId xmlns:a16="http://schemas.microsoft.com/office/drawing/2014/main" id="{5F4191E6-EB39-7F0F-45CE-4F6E643017FE}"/>
              </a:ext>
            </a:extLst>
          </p:cNvPr>
          <p:cNvSpPr txBox="1"/>
          <p:nvPr/>
        </p:nvSpPr>
        <p:spPr>
          <a:xfrm>
            <a:off x="4657586" y="1186794"/>
            <a:ext cx="7254751" cy="400110"/>
          </a:xfrm>
          <a:prstGeom prst="rect">
            <a:avLst/>
          </a:prstGeom>
          <a:noFill/>
        </p:spPr>
        <p:txBody>
          <a:bodyPr wrap="square" rtlCol="0" anchor="t">
            <a:spAutoFit/>
          </a:bodyPr>
          <a:lstStyle/>
          <a:p>
            <a:pPr>
              <a:lnSpc>
                <a:spcPct val="100000"/>
              </a:lnSpc>
            </a:pPr>
            <a:r>
              <a:rPr lang="en-US" altLang="zh-CN" sz="2000" b="1" dirty="0">
                <a:solidFill>
                  <a:srgbClr val="FF0000"/>
                </a:solidFill>
                <a:sym typeface="微软雅黑" panose="020B0503020204020204" charset="-122"/>
              </a:rPr>
              <a:t>This function is optional and does not have a medical certification</a:t>
            </a:r>
            <a:endParaRPr lang="zh-CN" altLang="zh-CN" sz="2000" b="1" dirty="0">
              <a:solidFill>
                <a:srgbClr val="FF0000"/>
              </a:solidFill>
              <a:sym typeface="微软雅黑" panose="020B0503020204020204" charset="-122"/>
            </a:endParaRPr>
          </a:p>
        </p:txBody>
      </p:sp>
      <p:pic>
        <p:nvPicPr>
          <p:cNvPr id="5" name="图片 4">
            <a:extLst>
              <a:ext uri="{FF2B5EF4-FFF2-40B4-BE49-F238E27FC236}">
                <a16:creationId xmlns:a16="http://schemas.microsoft.com/office/drawing/2014/main" id="{E6F8DB21-A5CC-1C70-7094-DA249C243E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2561" y="909794"/>
            <a:ext cx="2681026" cy="2058319"/>
          </a:xfrm>
          <a:prstGeom prst="rect">
            <a:avLst/>
          </a:prstGeom>
        </p:spPr>
      </p:pic>
    </p:spTree>
    <p:extLst>
      <p:ext uri="{BB962C8B-B14F-4D97-AF65-F5344CB8AC3E}">
        <p14:creationId xmlns:p14="http://schemas.microsoft.com/office/powerpoint/2010/main" val="247430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DBBC9-678D-526C-3482-2F79AD008B12}"/>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54039803-5723-4515-884E-81801F53AB91}"/>
              </a:ext>
            </a:extLst>
          </p:cNvPr>
          <p:cNvSpPr/>
          <p:nvPr/>
        </p:nvSpPr>
        <p:spPr>
          <a:xfrm rot="16200000">
            <a:off x="2611262" y="-2500495"/>
            <a:ext cx="521550" cy="5500890"/>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CCEE8D1C-1C57-16E1-EC01-BC90AF3A73E8}"/>
              </a:ext>
            </a:extLst>
          </p:cNvPr>
          <p:cNvSpPr txBox="1"/>
          <p:nvPr/>
        </p:nvSpPr>
        <p:spPr>
          <a:xfrm>
            <a:off x="1705587" y="49894"/>
            <a:ext cx="3916892" cy="400110"/>
          </a:xfrm>
          <a:prstGeom prst="rect">
            <a:avLst/>
          </a:prstGeom>
          <a:noFill/>
        </p:spPr>
        <p:txBody>
          <a:bodyPr wrap="square" rtlCol="0" anchor="t">
            <a:spAutoFit/>
          </a:bodyPr>
          <a:lstStyle/>
          <a:p>
            <a:pPr>
              <a:lnSpc>
                <a:spcPct val="100000"/>
              </a:lnSpc>
            </a:pPr>
            <a:r>
              <a:rPr lang="en-US" altLang="zh-CN" sz="2000" b="1" dirty="0">
                <a:sym typeface="微软雅黑" panose="020B0503020204020204" charset="-122"/>
              </a:rPr>
              <a:t>Connect to sleep monitor mattress</a:t>
            </a:r>
            <a:endParaRPr lang="zh-CN" altLang="zh-CN" sz="2000" b="1" dirty="0">
              <a:sym typeface="微软雅黑" panose="020B0503020204020204" charset="-122"/>
            </a:endParaRPr>
          </a:p>
        </p:txBody>
      </p:sp>
      <p:pic>
        <p:nvPicPr>
          <p:cNvPr id="3" name="Picture 2">
            <a:extLst>
              <a:ext uri="{FF2B5EF4-FFF2-40B4-BE49-F238E27FC236}">
                <a16:creationId xmlns:a16="http://schemas.microsoft.com/office/drawing/2014/main" id="{E631F2E2-0776-157F-C64A-DBF26F082B87}"/>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A61A5B6-FCEE-2DBE-A474-F642A4F98EFB}"/>
              </a:ext>
            </a:extLst>
          </p:cNvPr>
          <p:cNvSpPr txBox="1"/>
          <p:nvPr/>
        </p:nvSpPr>
        <p:spPr>
          <a:xfrm>
            <a:off x="6673587" y="2430834"/>
            <a:ext cx="5012185" cy="1997919"/>
          </a:xfrm>
          <a:prstGeom prst="rect">
            <a:avLst/>
          </a:prstGeom>
          <a:noFill/>
        </p:spPr>
        <p:txBody>
          <a:bodyPr wrap="square" rtlCol="0">
            <a:spAutoFit/>
          </a:bodyPr>
          <a:lstStyle/>
          <a:p>
            <a:pPr>
              <a:lnSpc>
                <a:spcPct val="150000"/>
              </a:lnSpc>
            </a:pPr>
            <a:r>
              <a:rPr lang="en-US" altLang="zh-CN" sz="1400" dirty="0">
                <a:solidFill>
                  <a:srgbClr val="646164"/>
                </a:solidFill>
                <a:ea typeface="思源黑体 CN Bold" panose="020B0800000000000000" charset="-122"/>
              </a:rPr>
              <a:t>1: Lay pressure sensors on the bed.</a:t>
            </a:r>
          </a:p>
          <a:p>
            <a:pPr>
              <a:lnSpc>
                <a:spcPct val="150000"/>
              </a:lnSpc>
            </a:pPr>
            <a:r>
              <a:rPr lang="en-US" altLang="zh-CN" sz="1400" dirty="0">
                <a:solidFill>
                  <a:srgbClr val="646164"/>
                </a:solidFill>
                <a:ea typeface="思源黑体 CN Bold" panose="020B0800000000000000" charset="-122"/>
              </a:rPr>
              <a:t>2: The pressure sensor is powered by the home smart base and the measurement results are transmitted to the cloud server.</a:t>
            </a:r>
          </a:p>
          <a:p>
            <a:pPr>
              <a:lnSpc>
                <a:spcPct val="150000"/>
              </a:lnSpc>
            </a:pPr>
            <a:r>
              <a:rPr lang="en-US" altLang="zh-CN" sz="1400" dirty="0">
                <a:solidFill>
                  <a:srgbClr val="646164"/>
                </a:solidFill>
                <a:ea typeface="思源黑体 CN Bold" panose="020B0800000000000000" charset="-122"/>
              </a:rPr>
              <a:t>3: The data that can be monitored includes wake-up time, bed time, duration of deep and light sleep, heart rate, breathing, and other parameters closely related to the user's sleep quality</a:t>
            </a:r>
            <a:endParaRPr lang="zh-CN" altLang="en-US" sz="1400" dirty="0">
              <a:solidFill>
                <a:srgbClr val="646164"/>
              </a:solidFill>
              <a:ea typeface="思源黑体 CN Bold" panose="020B0800000000000000" charset="-122"/>
            </a:endParaRPr>
          </a:p>
        </p:txBody>
      </p:sp>
      <p:pic>
        <p:nvPicPr>
          <p:cNvPr id="4" name="图片 3">
            <a:extLst>
              <a:ext uri="{FF2B5EF4-FFF2-40B4-BE49-F238E27FC236}">
                <a16:creationId xmlns:a16="http://schemas.microsoft.com/office/drawing/2014/main" id="{533A858C-75DD-D794-1566-4559CB95648C}"/>
              </a:ext>
            </a:extLst>
          </p:cNvPr>
          <p:cNvPicPr>
            <a:picLocks noChangeAspect="1"/>
          </p:cNvPicPr>
          <p:nvPr/>
        </p:nvPicPr>
        <p:blipFill>
          <a:blip r:embed="rId4"/>
          <a:stretch>
            <a:fillRect/>
          </a:stretch>
        </p:blipFill>
        <p:spPr>
          <a:xfrm>
            <a:off x="2944858" y="675936"/>
            <a:ext cx="2074869" cy="1951977"/>
          </a:xfrm>
          <a:prstGeom prst="rect">
            <a:avLst/>
          </a:prstGeom>
        </p:spPr>
      </p:pic>
      <p:pic>
        <p:nvPicPr>
          <p:cNvPr id="6" name="图片 5">
            <a:extLst>
              <a:ext uri="{FF2B5EF4-FFF2-40B4-BE49-F238E27FC236}">
                <a16:creationId xmlns:a16="http://schemas.microsoft.com/office/drawing/2014/main" id="{A287B46C-569E-B952-8C0E-B27E0AE79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45" y="2793123"/>
            <a:ext cx="3816000" cy="3541306"/>
          </a:xfrm>
          <a:prstGeom prst="rect">
            <a:avLst/>
          </a:prstGeom>
        </p:spPr>
      </p:pic>
    </p:spTree>
    <p:extLst>
      <p:ext uri="{BB962C8B-B14F-4D97-AF65-F5344CB8AC3E}">
        <p14:creationId xmlns:p14="http://schemas.microsoft.com/office/powerpoint/2010/main" val="49522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8BA8-353D-3A05-5F35-6BE7FD18FAC4}"/>
            </a:ext>
          </a:extLst>
        </p:cNvPr>
        <p:cNvGrpSpPr/>
        <p:nvPr/>
      </p:nvGrpSpPr>
      <p:grpSpPr>
        <a:xfrm>
          <a:off x="0" y="0"/>
          <a:ext cx="0" cy="0"/>
          <a:chOff x="0" y="0"/>
          <a:chExt cx="0" cy="0"/>
        </a:xfrm>
      </p:grpSpPr>
      <p:sp>
        <p:nvSpPr>
          <p:cNvPr id="7" name="圆角矩形 88">
            <a:extLst>
              <a:ext uri="{FF2B5EF4-FFF2-40B4-BE49-F238E27FC236}">
                <a16:creationId xmlns:a16="http://schemas.microsoft.com/office/drawing/2014/main" id="{FA69112B-8AA1-44B2-B99B-8B8DABED4C64}"/>
              </a:ext>
            </a:extLst>
          </p:cNvPr>
          <p:cNvSpPr/>
          <p:nvPr/>
        </p:nvSpPr>
        <p:spPr>
          <a:xfrm rot="16200000">
            <a:off x="2740814" y="-2630048"/>
            <a:ext cx="521550" cy="5759996"/>
          </a:xfrm>
          <a:prstGeom prst="roundRect">
            <a:avLst>
              <a:gd name="adj" fmla="val 50000"/>
            </a:avLst>
          </a:prstGeom>
          <a:gradFill>
            <a:gsLst>
              <a:gs pos="20000">
                <a:srgbClr val="CAD5E2">
                  <a:alpha val="0"/>
                </a:srgbClr>
              </a:gs>
              <a:gs pos="99000">
                <a:srgbClr val="2B68F7">
                  <a:alpha val="4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6AB49288-D721-1973-F4AF-A4321EB32AE3}"/>
              </a:ext>
            </a:extLst>
          </p:cNvPr>
          <p:cNvSpPr txBox="1"/>
          <p:nvPr/>
        </p:nvSpPr>
        <p:spPr>
          <a:xfrm>
            <a:off x="1784231" y="49895"/>
            <a:ext cx="4241355" cy="400110"/>
          </a:xfrm>
          <a:prstGeom prst="rect">
            <a:avLst/>
          </a:prstGeom>
          <a:noFill/>
        </p:spPr>
        <p:txBody>
          <a:bodyPr wrap="square" rtlCol="0" anchor="t">
            <a:spAutoFit/>
          </a:bodyPr>
          <a:lstStyle/>
          <a:p>
            <a:r>
              <a:rPr lang="en-US" altLang="zh-CN" sz="2000" b="1" dirty="0">
                <a:sym typeface="微软雅黑" panose="020B0503020204020204" charset="-122"/>
              </a:rPr>
              <a:t>Connect to 433/869MHz SOS button</a:t>
            </a:r>
            <a:endParaRPr lang="zh-CN" altLang="zh-CN" sz="2000" b="1" dirty="0">
              <a:sym typeface="微软雅黑" panose="020B0503020204020204" charset="-122"/>
            </a:endParaRPr>
          </a:p>
        </p:txBody>
      </p:sp>
      <p:pic>
        <p:nvPicPr>
          <p:cNvPr id="3" name="Picture 2">
            <a:extLst>
              <a:ext uri="{FF2B5EF4-FFF2-40B4-BE49-F238E27FC236}">
                <a16:creationId xmlns:a16="http://schemas.microsoft.com/office/drawing/2014/main" id="{CA5A5EAC-D6C7-1959-33D7-8948EE0B35A1}"/>
              </a:ext>
            </a:extLst>
          </p:cNvPr>
          <p:cNvPicPr>
            <a:picLocks noChangeArrowheads="1"/>
          </p:cNvPicPr>
          <p:nvPr/>
        </p:nvPicPr>
        <p:blipFill rotWithShape="1">
          <a:blip r:embed="rId3">
            <a:extLst>
              <a:ext uri="{28A0092B-C50C-407E-A947-70E740481C1C}">
                <a14:useLocalDpi xmlns:a14="http://schemas.microsoft.com/office/drawing/2010/main" val="0"/>
              </a:ext>
            </a:extLst>
          </a:blip>
          <a:srcRect r="84139"/>
          <a:stretch>
            <a:fillRect/>
          </a:stretch>
        </p:blipFill>
        <p:spPr bwMode="auto">
          <a:xfrm>
            <a:off x="-18496" y="0"/>
            <a:ext cx="1940083" cy="685958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E231B77D-BDE3-AE90-24C7-F3CCAA4E9794}"/>
              </a:ext>
            </a:extLst>
          </p:cNvPr>
          <p:cNvSpPr txBox="1"/>
          <p:nvPr/>
        </p:nvSpPr>
        <p:spPr>
          <a:xfrm>
            <a:off x="7105587" y="877516"/>
            <a:ext cx="4752000" cy="967957"/>
          </a:xfrm>
          <a:prstGeom prst="rect">
            <a:avLst/>
          </a:prstGeom>
          <a:noFill/>
        </p:spPr>
        <p:txBody>
          <a:bodyPr wrap="square" rtlCol="0">
            <a:spAutoFit/>
          </a:bodyPr>
          <a:lstStyle/>
          <a:p>
            <a:pPr>
              <a:lnSpc>
                <a:spcPct val="150000"/>
              </a:lnSpc>
            </a:pPr>
            <a:r>
              <a:rPr lang="en-US" altLang="zh-CN" sz="2000" dirty="0"/>
              <a:t>433 MHZ SOS Button</a:t>
            </a:r>
            <a:r>
              <a:rPr lang="zh-CN" altLang="en-US" sz="2000" dirty="0"/>
              <a:t>。</a:t>
            </a:r>
            <a:endParaRPr lang="en-US" altLang="zh-CN" sz="2000" dirty="0"/>
          </a:p>
          <a:p>
            <a:pPr>
              <a:lnSpc>
                <a:spcPct val="150000"/>
              </a:lnSpc>
            </a:pPr>
            <a:r>
              <a:rPr lang="en-US" altLang="zh-CN" sz="2000" dirty="0"/>
              <a:t>Built in a battery that can work for 3 years</a:t>
            </a:r>
            <a:endParaRPr lang="zh-CN" altLang="en-US" sz="2000" dirty="0"/>
          </a:p>
        </p:txBody>
      </p:sp>
      <p:pic>
        <p:nvPicPr>
          <p:cNvPr id="9" name="图片 8">
            <a:extLst>
              <a:ext uri="{FF2B5EF4-FFF2-40B4-BE49-F238E27FC236}">
                <a16:creationId xmlns:a16="http://schemas.microsoft.com/office/drawing/2014/main" id="{1ACF39F3-EB58-0E19-4A2E-F422E75330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6" y="877516"/>
            <a:ext cx="5629496" cy="3168000"/>
          </a:xfrm>
          <a:prstGeom prst="rect">
            <a:avLst/>
          </a:prstGeom>
        </p:spPr>
      </p:pic>
      <p:pic>
        <p:nvPicPr>
          <p:cNvPr id="4" name="图片 3">
            <a:extLst>
              <a:ext uri="{FF2B5EF4-FFF2-40B4-BE49-F238E27FC236}">
                <a16:creationId xmlns:a16="http://schemas.microsoft.com/office/drawing/2014/main" id="{B524C303-CA7C-5F61-22AD-132C6426A81B}"/>
              </a:ext>
            </a:extLst>
          </p:cNvPr>
          <p:cNvPicPr>
            <a:picLocks noChangeAspect="1"/>
          </p:cNvPicPr>
          <p:nvPr/>
        </p:nvPicPr>
        <p:blipFill>
          <a:blip r:embed="rId5"/>
          <a:stretch>
            <a:fillRect/>
          </a:stretch>
        </p:blipFill>
        <p:spPr>
          <a:xfrm>
            <a:off x="5377587" y="2637794"/>
            <a:ext cx="6288806" cy="3851894"/>
          </a:xfrm>
          <a:prstGeom prst="rect">
            <a:avLst/>
          </a:prstGeom>
        </p:spPr>
      </p:pic>
    </p:spTree>
    <p:extLst>
      <p:ext uri="{BB962C8B-B14F-4D97-AF65-F5344CB8AC3E}">
        <p14:creationId xmlns:p14="http://schemas.microsoft.com/office/powerpoint/2010/main" val="491504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YzN2NhYmRhOWFiNDU3NDc1MTc0M2NlYzgzYWQ3OGQifQ=="/>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79*394"/>
  <p:tag name="TABLE_ENDDRAG_RECT" val="247*138*579*394"/>
</p:tagLst>
</file>

<file path=ppt/theme/theme1.xml><?xml version="1.0" encoding="utf-8"?>
<a:theme xmlns:a="http://schemas.openxmlformats.org/drawingml/2006/main" name="3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682</Words>
  <Application>Microsoft Office PowerPoint</Application>
  <PresentationFormat>自定义</PresentationFormat>
  <Paragraphs>95</Paragraphs>
  <Slides>11</Slides>
  <Notes>10</Notes>
  <HiddenSlides>0</HiddenSlides>
  <MMClips>0</MMClips>
  <ScaleCrop>false</ScaleCrop>
  <HeadingPairs>
    <vt:vector size="6" baseType="variant">
      <vt:variant>
        <vt:lpstr>已用的字体</vt:lpstr>
      </vt:variant>
      <vt:variant>
        <vt:i4>7</vt:i4>
      </vt:variant>
      <vt:variant>
        <vt:lpstr>主题</vt:lpstr>
      </vt:variant>
      <vt:variant>
        <vt:i4>4</vt:i4>
      </vt:variant>
      <vt:variant>
        <vt:lpstr>幻灯片标题</vt:lpstr>
      </vt:variant>
      <vt:variant>
        <vt:i4>11</vt:i4>
      </vt:variant>
    </vt:vector>
  </HeadingPairs>
  <TitlesOfParts>
    <vt:vector size="22" baseType="lpstr">
      <vt:lpstr>等线</vt:lpstr>
      <vt:lpstr>等线 Light</vt:lpstr>
      <vt:lpstr>思源黑体 CN Bold</vt:lpstr>
      <vt:lpstr>微软雅黑</vt:lpstr>
      <vt:lpstr>Arial</vt:lpstr>
      <vt:lpstr>Calibri</vt:lpstr>
      <vt:lpstr>Calibri Light</vt:lpstr>
      <vt:lpstr>3_内容Copytext </vt:lpstr>
      <vt:lpstr>4_内容Copytext </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Zhouchuan (Luc)</dc:creator>
  <cp:lastModifiedBy>Shun Kim</cp:lastModifiedBy>
  <cp:revision>1508</cp:revision>
  <dcterms:created xsi:type="dcterms:W3CDTF">2014-09-24T01:01:00Z</dcterms:created>
  <dcterms:modified xsi:type="dcterms:W3CDTF">2024-11-21T09:27:01Z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_ms_pID_72543">
    <vt:lpwstr>(4)kb65T2Qby9nW7rZQGZz5Ha6YdYDT954Qkaoz8/PG5trQ2sjDSIbJZr4+7F89wDAHfgOdioYB
36I46Ruze+Q1P03XPDnEDtogqXraIepHnkZXm9ZGm6jXicqNaa0MgXWYcrDnrtMnHtNrCn5z
wc8cd5x7NI1cR2snX75mhO8Gsl8CzyJV9SH+KFwSTpO0I6cFcVGBL6maJUh1IKjaGF1whDPI
FRZua2/PICuwgzi+xy</vt:lpwstr>
  </property>
  <property fmtid="{D5CDD505-2E9C-101B-9397-08002B2CF9AE}" pid="3" name="_new_ms_pID_725431">
    <vt:lpwstr>zSaxv/eYEIKfOIBXAnjFS2oE4EcxNqH80F6MFWh8BstJJd4YiQj47C
tvJdPtFY/4KCI2pdUacJo4pkLwiMZ2Jn9Xrz9yDoA7pkgAl/Txc4AQDmRr12wJ6diWMMxLc5
dzn4OtUzmrzKO/d2sgLJYPuAoMFuyzX1zlpqMhj3wdcNIhbBW18u8CYRFkJ9d+6zJPuhSjoc
3NT3mj4phGl6gTeT7N2/Am0qOu7/YnBNh4rg</vt:lpwstr>
  </property>
  <property fmtid="{D5CDD505-2E9C-101B-9397-08002B2CF9AE}" pid="4" name="_new_ms_pID_725432">
    <vt:lpwstr>07mOGbd53oDV/hYHdzS6qw0RlrkV3liuuGLT
QVBfW0btQVUPkqLEVjystRy5iBiGOjeFIUIrOJxJGMYCi5RxqWimT62e4ZZJwPWmSVKzyM2J
Ufnhc0Tj0RZ2kXnODjzIKYrfSF9eaFB9DjCzXvMymSUmgf/JKRYfoE8XQbLuZ6Jd9oG7Feyv
/98yUPb+DSnSbYrux79uMj5lQ/mrdtt1MMukbxsHqoMyb1Jt5u6DG2</vt:lpwstr>
  </property>
  <property fmtid="{D5CDD505-2E9C-101B-9397-08002B2CF9AE}" pid="5" name="_new_ms_pID_725433">
    <vt:lpwstr>kn</vt:lpwstr>
  </property>
  <property fmtid="{D5CDD505-2E9C-101B-9397-08002B2CF9AE}" pid="6" name="_readonly">
    <vt:lpwstr/>
  </property>
  <property fmtid="{D5CDD505-2E9C-101B-9397-08002B2CF9AE}" pid="7" name="_change">
    <vt:lpwstr/>
  </property>
  <property fmtid="{D5CDD505-2E9C-101B-9397-08002B2CF9AE}" pid="8" name="_full-control">
    <vt:lpwstr/>
  </property>
  <property fmtid="{D5CDD505-2E9C-101B-9397-08002B2CF9AE}" pid="9" name="sflag">
    <vt:lpwstr>1453865466</vt:lpwstr>
  </property>
  <property fmtid="{D5CDD505-2E9C-101B-9397-08002B2CF9AE}" pid="10" name="KSOProductBuildVer">
    <vt:lpwstr>2052-12.1.0.17857</vt:lpwstr>
  </property>
  <property fmtid="{D5CDD505-2E9C-101B-9397-08002B2CF9AE}" pid="11" name="ICV">
    <vt:lpwstr>5A4C02C61D3F4E57A317DAFDA32A51EF_12</vt:lpwstr>
  </property>
</Properties>
</file>